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2" r:id="rId3"/>
    <p:sldId id="257" r:id="rId4"/>
    <p:sldId id="259" r:id="rId5"/>
    <p:sldId id="260" r:id="rId6"/>
    <p:sldId id="336" r:id="rId7"/>
    <p:sldId id="258" r:id="rId8"/>
    <p:sldId id="269" r:id="rId9"/>
    <p:sldId id="338" r:id="rId10"/>
    <p:sldId id="270" r:id="rId11"/>
    <p:sldId id="265" r:id="rId12"/>
    <p:sldId id="266" r:id="rId13"/>
    <p:sldId id="267" r:id="rId14"/>
    <p:sldId id="333" r:id="rId15"/>
    <p:sldId id="331" r:id="rId16"/>
    <p:sldId id="334" r:id="rId17"/>
    <p:sldId id="330" r:id="rId18"/>
    <p:sldId id="332" r:id="rId19"/>
    <p:sldId id="309" r:id="rId20"/>
    <p:sldId id="335" r:id="rId21"/>
    <p:sldId id="311" r:id="rId22"/>
    <p:sldId id="261" r:id="rId23"/>
    <p:sldId id="268" r:id="rId24"/>
    <p:sldId id="324" r:id="rId25"/>
    <p:sldId id="339" r:id="rId26"/>
    <p:sldId id="264"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00"/>
    <a:srgbClr val="0052A0"/>
    <a:srgbClr val="FFF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899" autoAdjust="0"/>
  </p:normalViewPr>
  <p:slideViewPr>
    <p:cSldViewPr snapToGrid="0">
      <p:cViewPr varScale="1">
        <p:scale>
          <a:sx n="99" d="100"/>
          <a:sy n="99" d="100"/>
        </p:scale>
        <p:origin x="1032"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59FD5-2782-4724-838C-523B779F43FD}" type="datetimeFigureOut">
              <a:rPr lang="it-IT" smtClean="0"/>
              <a:t>06/11/2023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BD3FB9-0B21-4AF9-9132-D1FA9AE51DD5}" type="slidenum">
              <a:rPr lang="it-IT" smtClean="0"/>
              <a:t>‹N›</a:t>
            </a:fld>
            <a:endParaRPr lang="it-IT"/>
          </a:p>
        </p:txBody>
      </p:sp>
    </p:spTree>
    <p:extLst>
      <p:ext uri="{BB962C8B-B14F-4D97-AF65-F5344CB8AC3E}">
        <p14:creationId xmlns:p14="http://schemas.microsoft.com/office/powerpoint/2010/main" val="151353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7BD3FB9-0B21-4AF9-9132-D1FA9AE51DD5}" type="slidenum">
              <a:rPr lang="it-IT" smtClean="0"/>
              <a:t>9</a:t>
            </a:fld>
            <a:endParaRPr lang="it-IT"/>
          </a:p>
        </p:txBody>
      </p:sp>
    </p:spTree>
    <p:extLst>
      <p:ext uri="{BB962C8B-B14F-4D97-AF65-F5344CB8AC3E}">
        <p14:creationId xmlns:p14="http://schemas.microsoft.com/office/powerpoint/2010/main" val="187541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Le prestazioni cardiorespiratorie contribuiscono a una capacità fisiologica - definita come la capacità di organi e sistemi biologici per funzionare sotto stress. Senza un'adeguata capacità cardiorespiratoria per sostenere la risposta fisiologica allo stress, un paziente potrebbe non essere in grado di soddisfare le esigenze aggiuntive della chirurgia e potrebbe sperimentare scarsi risultati chirurgici di conseguenza. La capacità di esercizio rappresenta quindi un margine di sicurezza che non è solo protettivo contro lo sviluppo di complicanze postoperatorie, ma fornisce anche protezione contro lo sviluppo di future menomazioni funzionali</a:t>
            </a:r>
          </a:p>
          <a:p>
            <a:endParaRPr lang="it-IT" dirty="0"/>
          </a:p>
        </p:txBody>
      </p:sp>
      <p:sp>
        <p:nvSpPr>
          <p:cNvPr id="4" name="Segnaposto numero diapositiva 3"/>
          <p:cNvSpPr>
            <a:spLocks noGrp="1"/>
          </p:cNvSpPr>
          <p:nvPr>
            <p:ph type="sldNum" sz="quarter" idx="5"/>
          </p:nvPr>
        </p:nvSpPr>
        <p:spPr/>
        <p:txBody>
          <a:bodyPr/>
          <a:lstStyle/>
          <a:p>
            <a:fld id="{C7BD3FB9-0B21-4AF9-9132-D1FA9AE51DD5}" type="slidenum">
              <a:rPr lang="it-IT" smtClean="0"/>
              <a:t>11</a:t>
            </a:fld>
            <a:endParaRPr lang="it-IT"/>
          </a:p>
        </p:txBody>
      </p:sp>
    </p:spTree>
    <p:extLst>
      <p:ext uri="{BB962C8B-B14F-4D97-AF65-F5344CB8AC3E}">
        <p14:creationId xmlns:p14="http://schemas.microsoft.com/office/powerpoint/2010/main" val="49873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7D86F9F-5B66-054F-2F6E-8913A950098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2B0868FF-2C7D-E451-5011-72A856C3B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FA0AD4AD-CBC8-41C3-72E5-8723114A9E08}"/>
              </a:ext>
            </a:extLst>
          </p:cNvPr>
          <p:cNvSpPr>
            <a:spLocks noGrp="1"/>
          </p:cNvSpPr>
          <p:nvPr>
            <p:ph type="dt" sz="half" idx="10"/>
          </p:nvPr>
        </p:nvSpPr>
        <p:spPr/>
        <p:txBody>
          <a:bodyPr/>
          <a:lstStyle/>
          <a:p>
            <a:fld id="{2D8CAD27-4384-4AF5-82C6-7399B5DADC37}" type="datetimeFigureOut">
              <a:rPr lang="it-IT" smtClean="0"/>
              <a:t>06/11/2023</a:t>
            </a:fld>
            <a:endParaRPr lang="it-IT"/>
          </a:p>
        </p:txBody>
      </p:sp>
      <p:sp>
        <p:nvSpPr>
          <p:cNvPr id="5" name="Segnaposto piè di pagina 4">
            <a:extLst>
              <a:ext uri="{FF2B5EF4-FFF2-40B4-BE49-F238E27FC236}">
                <a16:creationId xmlns:a16="http://schemas.microsoft.com/office/drawing/2014/main" xmlns="" id="{9B890EF1-754F-24D9-EB1E-59C01EEF4B5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2EC72ED6-9C12-359F-B793-628085F4AB5E}"/>
              </a:ext>
            </a:extLst>
          </p:cNvPr>
          <p:cNvSpPr>
            <a:spLocks noGrp="1"/>
          </p:cNvSpPr>
          <p:nvPr>
            <p:ph type="sldNum" sz="quarter" idx="12"/>
          </p:nvPr>
        </p:nvSpPr>
        <p:spPr/>
        <p:txBody>
          <a:bodyPr/>
          <a:lstStyle/>
          <a:p>
            <a:fld id="{AF006772-DAC2-45C6-A264-7F92445891FA}" type="slidenum">
              <a:rPr lang="it-IT" smtClean="0"/>
              <a:t>‹N›</a:t>
            </a:fld>
            <a:endParaRPr lang="it-IT"/>
          </a:p>
        </p:txBody>
      </p:sp>
    </p:spTree>
    <p:extLst>
      <p:ext uri="{BB962C8B-B14F-4D97-AF65-F5344CB8AC3E}">
        <p14:creationId xmlns:p14="http://schemas.microsoft.com/office/powerpoint/2010/main" val="3247995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35C9745-10B1-5CED-1BDF-5D4F7EB0BAC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C3576497-EA56-97C3-41ED-E8970B4A687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76BF474A-6F0F-E190-342F-FA05FEF94FB6}"/>
              </a:ext>
            </a:extLst>
          </p:cNvPr>
          <p:cNvSpPr>
            <a:spLocks noGrp="1"/>
          </p:cNvSpPr>
          <p:nvPr>
            <p:ph type="dt" sz="half" idx="10"/>
          </p:nvPr>
        </p:nvSpPr>
        <p:spPr/>
        <p:txBody>
          <a:bodyPr/>
          <a:lstStyle/>
          <a:p>
            <a:fld id="{2D8CAD27-4384-4AF5-82C6-7399B5DADC37}" type="datetimeFigureOut">
              <a:rPr lang="it-IT" smtClean="0"/>
              <a:t>06/11/2023</a:t>
            </a:fld>
            <a:endParaRPr lang="it-IT"/>
          </a:p>
        </p:txBody>
      </p:sp>
      <p:sp>
        <p:nvSpPr>
          <p:cNvPr id="5" name="Segnaposto piè di pagina 4">
            <a:extLst>
              <a:ext uri="{FF2B5EF4-FFF2-40B4-BE49-F238E27FC236}">
                <a16:creationId xmlns:a16="http://schemas.microsoft.com/office/drawing/2014/main" xmlns="" id="{AE0F8853-2ACD-42CD-184D-03B2D88B428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70EBC9D-FA21-848E-CD7D-3010A36CD503}"/>
              </a:ext>
            </a:extLst>
          </p:cNvPr>
          <p:cNvSpPr>
            <a:spLocks noGrp="1"/>
          </p:cNvSpPr>
          <p:nvPr>
            <p:ph type="sldNum" sz="quarter" idx="12"/>
          </p:nvPr>
        </p:nvSpPr>
        <p:spPr/>
        <p:txBody>
          <a:bodyPr/>
          <a:lstStyle/>
          <a:p>
            <a:fld id="{AF006772-DAC2-45C6-A264-7F92445891FA}" type="slidenum">
              <a:rPr lang="it-IT" smtClean="0"/>
              <a:t>‹N›</a:t>
            </a:fld>
            <a:endParaRPr lang="it-IT"/>
          </a:p>
        </p:txBody>
      </p:sp>
    </p:spTree>
    <p:extLst>
      <p:ext uri="{BB962C8B-B14F-4D97-AF65-F5344CB8AC3E}">
        <p14:creationId xmlns:p14="http://schemas.microsoft.com/office/powerpoint/2010/main" val="382844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5D902682-ECFD-6BEE-6B34-B3C6ABC5102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C41E7620-7950-64BD-7AE9-487EB422681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F24E34C1-94AF-3E76-8E8C-34D9EE9734A6}"/>
              </a:ext>
            </a:extLst>
          </p:cNvPr>
          <p:cNvSpPr>
            <a:spLocks noGrp="1"/>
          </p:cNvSpPr>
          <p:nvPr>
            <p:ph type="dt" sz="half" idx="10"/>
          </p:nvPr>
        </p:nvSpPr>
        <p:spPr/>
        <p:txBody>
          <a:bodyPr/>
          <a:lstStyle/>
          <a:p>
            <a:fld id="{2D8CAD27-4384-4AF5-82C6-7399B5DADC37}" type="datetimeFigureOut">
              <a:rPr lang="it-IT" smtClean="0"/>
              <a:t>06/11/2023</a:t>
            </a:fld>
            <a:endParaRPr lang="it-IT"/>
          </a:p>
        </p:txBody>
      </p:sp>
      <p:sp>
        <p:nvSpPr>
          <p:cNvPr id="5" name="Segnaposto piè di pagina 4">
            <a:extLst>
              <a:ext uri="{FF2B5EF4-FFF2-40B4-BE49-F238E27FC236}">
                <a16:creationId xmlns:a16="http://schemas.microsoft.com/office/drawing/2014/main" xmlns="" id="{66A95624-AC9F-0F05-3406-C55798E8F6A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C6B959C-039E-92BF-9457-0BE7D21383DC}"/>
              </a:ext>
            </a:extLst>
          </p:cNvPr>
          <p:cNvSpPr>
            <a:spLocks noGrp="1"/>
          </p:cNvSpPr>
          <p:nvPr>
            <p:ph type="sldNum" sz="quarter" idx="12"/>
          </p:nvPr>
        </p:nvSpPr>
        <p:spPr/>
        <p:txBody>
          <a:bodyPr/>
          <a:lstStyle/>
          <a:p>
            <a:fld id="{AF006772-DAC2-45C6-A264-7F92445891FA}" type="slidenum">
              <a:rPr lang="it-IT" smtClean="0"/>
              <a:t>‹N›</a:t>
            </a:fld>
            <a:endParaRPr lang="it-IT"/>
          </a:p>
        </p:txBody>
      </p:sp>
    </p:spTree>
    <p:extLst>
      <p:ext uri="{BB962C8B-B14F-4D97-AF65-F5344CB8AC3E}">
        <p14:creationId xmlns:p14="http://schemas.microsoft.com/office/powerpoint/2010/main" val="191422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33684DC-E54F-4E4E-5ED4-0997A940C10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C9BD0BA1-C4D0-F883-B9F6-F2469CC74F0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AA60B67-179B-523D-7A7B-F605EFC9B8C9}"/>
              </a:ext>
            </a:extLst>
          </p:cNvPr>
          <p:cNvSpPr>
            <a:spLocks noGrp="1"/>
          </p:cNvSpPr>
          <p:nvPr>
            <p:ph type="dt" sz="half" idx="10"/>
          </p:nvPr>
        </p:nvSpPr>
        <p:spPr/>
        <p:txBody>
          <a:bodyPr/>
          <a:lstStyle/>
          <a:p>
            <a:fld id="{2D8CAD27-4384-4AF5-82C6-7399B5DADC37}" type="datetimeFigureOut">
              <a:rPr lang="it-IT" smtClean="0"/>
              <a:t>06/11/2023</a:t>
            </a:fld>
            <a:endParaRPr lang="it-IT"/>
          </a:p>
        </p:txBody>
      </p:sp>
      <p:sp>
        <p:nvSpPr>
          <p:cNvPr id="5" name="Segnaposto piè di pagina 4">
            <a:extLst>
              <a:ext uri="{FF2B5EF4-FFF2-40B4-BE49-F238E27FC236}">
                <a16:creationId xmlns:a16="http://schemas.microsoft.com/office/drawing/2014/main" xmlns="" id="{8CFD8B9D-96C8-8099-2FCA-AEB1DF6BB20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F2374D5-4421-14A4-D782-E5FB93CE74E9}"/>
              </a:ext>
            </a:extLst>
          </p:cNvPr>
          <p:cNvSpPr>
            <a:spLocks noGrp="1"/>
          </p:cNvSpPr>
          <p:nvPr>
            <p:ph type="sldNum" sz="quarter" idx="12"/>
          </p:nvPr>
        </p:nvSpPr>
        <p:spPr/>
        <p:txBody>
          <a:bodyPr/>
          <a:lstStyle/>
          <a:p>
            <a:fld id="{AF006772-DAC2-45C6-A264-7F92445891FA}" type="slidenum">
              <a:rPr lang="it-IT" smtClean="0"/>
              <a:t>‹N›</a:t>
            </a:fld>
            <a:endParaRPr lang="it-IT"/>
          </a:p>
        </p:txBody>
      </p:sp>
    </p:spTree>
    <p:extLst>
      <p:ext uri="{BB962C8B-B14F-4D97-AF65-F5344CB8AC3E}">
        <p14:creationId xmlns:p14="http://schemas.microsoft.com/office/powerpoint/2010/main" val="294512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D4098DF-AC72-ADC5-C76C-38A6F501759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0BEF273D-4396-EAD5-958A-1F15A9E57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670267CB-50D6-E29D-3BC2-C7F057259CC7}"/>
              </a:ext>
            </a:extLst>
          </p:cNvPr>
          <p:cNvSpPr>
            <a:spLocks noGrp="1"/>
          </p:cNvSpPr>
          <p:nvPr>
            <p:ph type="dt" sz="half" idx="10"/>
          </p:nvPr>
        </p:nvSpPr>
        <p:spPr/>
        <p:txBody>
          <a:bodyPr/>
          <a:lstStyle/>
          <a:p>
            <a:fld id="{2D8CAD27-4384-4AF5-82C6-7399B5DADC37}" type="datetimeFigureOut">
              <a:rPr lang="it-IT" smtClean="0"/>
              <a:t>06/11/2023</a:t>
            </a:fld>
            <a:endParaRPr lang="it-IT"/>
          </a:p>
        </p:txBody>
      </p:sp>
      <p:sp>
        <p:nvSpPr>
          <p:cNvPr id="5" name="Segnaposto piè di pagina 4">
            <a:extLst>
              <a:ext uri="{FF2B5EF4-FFF2-40B4-BE49-F238E27FC236}">
                <a16:creationId xmlns:a16="http://schemas.microsoft.com/office/drawing/2014/main" xmlns="" id="{EF482D22-2554-A444-E76D-49B05EF49B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FEF01461-D11F-B811-EAD4-7DD5E3A8E894}"/>
              </a:ext>
            </a:extLst>
          </p:cNvPr>
          <p:cNvSpPr>
            <a:spLocks noGrp="1"/>
          </p:cNvSpPr>
          <p:nvPr>
            <p:ph type="sldNum" sz="quarter" idx="12"/>
          </p:nvPr>
        </p:nvSpPr>
        <p:spPr/>
        <p:txBody>
          <a:bodyPr/>
          <a:lstStyle/>
          <a:p>
            <a:fld id="{AF006772-DAC2-45C6-A264-7F92445891FA}" type="slidenum">
              <a:rPr lang="it-IT" smtClean="0"/>
              <a:t>‹N›</a:t>
            </a:fld>
            <a:endParaRPr lang="it-IT"/>
          </a:p>
        </p:txBody>
      </p:sp>
    </p:spTree>
    <p:extLst>
      <p:ext uri="{BB962C8B-B14F-4D97-AF65-F5344CB8AC3E}">
        <p14:creationId xmlns:p14="http://schemas.microsoft.com/office/powerpoint/2010/main" val="161152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A866FCB-4674-3286-8817-58D6DFDF7C3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83688ED9-E30B-B60B-15C5-28A3F4CD823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9A78F802-C85D-8488-6F0E-22368B44FE4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77941DF4-5985-8144-101A-849E2F2F7B18}"/>
              </a:ext>
            </a:extLst>
          </p:cNvPr>
          <p:cNvSpPr>
            <a:spLocks noGrp="1"/>
          </p:cNvSpPr>
          <p:nvPr>
            <p:ph type="dt" sz="half" idx="10"/>
          </p:nvPr>
        </p:nvSpPr>
        <p:spPr/>
        <p:txBody>
          <a:bodyPr/>
          <a:lstStyle/>
          <a:p>
            <a:fld id="{2D8CAD27-4384-4AF5-82C6-7399B5DADC37}" type="datetimeFigureOut">
              <a:rPr lang="it-IT" smtClean="0"/>
              <a:t>06/11/2023</a:t>
            </a:fld>
            <a:endParaRPr lang="it-IT"/>
          </a:p>
        </p:txBody>
      </p:sp>
      <p:sp>
        <p:nvSpPr>
          <p:cNvPr id="6" name="Segnaposto piè di pagina 5">
            <a:extLst>
              <a:ext uri="{FF2B5EF4-FFF2-40B4-BE49-F238E27FC236}">
                <a16:creationId xmlns:a16="http://schemas.microsoft.com/office/drawing/2014/main" xmlns="" id="{B52797C7-F658-FC53-0667-A6805955FEC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CDA194D-1E57-B209-8C01-EBE98950F099}"/>
              </a:ext>
            </a:extLst>
          </p:cNvPr>
          <p:cNvSpPr>
            <a:spLocks noGrp="1"/>
          </p:cNvSpPr>
          <p:nvPr>
            <p:ph type="sldNum" sz="quarter" idx="12"/>
          </p:nvPr>
        </p:nvSpPr>
        <p:spPr/>
        <p:txBody>
          <a:bodyPr/>
          <a:lstStyle/>
          <a:p>
            <a:fld id="{AF006772-DAC2-45C6-A264-7F92445891FA}" type="slidenum">
              <a:rPr lang="it-IT" smtClean="0"/>
              <a:t>‹N›</a:t>
            </a:fld>
            <a:endParaRPr lang="it-IT"/>
          </a:p>
        </p:txBody>
      </p:sp>
    </p:spTree>
    <p:extLst>
      <p:ext uri="{BB962C8B-B14F-4D97-AF65-F5344CB8AC3E}">
        <p14:creationId xmlns:p14="http://schemas.microsoft.com/office/powerpoint/2010/main" val="45859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65103E2-670B-FE24-15DD-71367957E3C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987397B-BD8B-23E8-53E3-AA25060E57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9FD8AB4-9693-E617-6A0F-9E984D6DC14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965C4601-CF05-691B-43CB-230E411AB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C9786EE0-1FAC-C0F6-B560-046347BEBE0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8143D070-32BD-22E4-F79E-4CA448B491D3}"/>
              </a:ext>
            </a:extLst>
          </p:cNvPr>
          <p:cNvSpPr>
            <a:spLocks noGrp="1"/>
          </p:cNvSpPr>
          <p:nvPr>
            <p:ph type="dt" sz="half" idx="10"/>
          </p:nvPr>
        </p:nvSpPr>
        <p:spPr/>
        <p:txBody>
          <a:bodyPr/>
          <a:lstStyle/>
          <a:p>
            <a:fld id="{2D8CAD27-4384-4AF5-82C6-7399B5DADC37}" type="datetimeFigureOut">
              <a:rPr lang="it-IT" smtClean="0"/>
              <a:t>06/11/2023</a:t>
            </a:fld>
            <a:endParaRPr lang="it-IT"/>
          </a:p>
        </p:txBody>
      </p:sp>
      <p:sp>
        <p:nvSpPr>
          <p:cNvPr id="8" name="Segnaposto piè di pagina 7">
            <a:extLst>
              <a:ext uri="{FF2B5EF4-FFF2-40B4-BE49-F238E27FC236}">
                <a16:creationId xmlns:a16="http://schemas.microsoft.com/office/drawing/2014/main" xmlns="" id="{09712C97-38CA-D2C4-625B-6591341CCD4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BD3ED439-534B-3E4D-7E12-0A548AF48311}"/>
              </a:ext>
            </a:extLst>
          </p:cNvPr>
          <p:cNvSpPr>
            <a:spLocks noGrp="1"/>
          </p:cNvSpPr>
          <p:nvPr>
            <p:ph type="sldNum" sz="quarter" idx="12"/>
          </p:nvPr>
        </p:nvSpPr>
        <p:spPr/>
        <p:txBody>
          <a:bodyPr/>
          <a:lstStyle/>
          <a:p>
            <a:fld id="{AF006772-DAC2-45C6-A264-7F92445891FA}" type="slidenum">
              <a:rPr lang="it-IT" smtClean="0"/>
              <a:t>‹N›</a:t>
            </a:fld>
            <a:endParaRPr lang="it-IT"/>
          </a:p>
        </p:txBody>
      </p:sp>
    </p:spTree>
    <p:extLst>
      <p:ext uri="{BB962C8B-B14F-4D97-AF65-F5344CB8AC3E}">
        <p14:creationId xmlns:p14="http://schemas.microsoft.com/office/powerpoint/2010/main" val="105144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6A67174-7DA0-EA5D-1824-BF728DC23E3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D873B973-5ED6-FE37-94E5-8F78A2F45A01}"/>
              </a:ext>
            </a:extLst>
          </p:cNvPr>
          <p:cNvSpPr>
            <a:spLocks noGrp="1"/>
          </p:cNvSpPr>
          <p:nvPr>
            <p:ph type="dt" sz="half" idx="10"/>
          </p:nvPr>
        </p:nvSpPr>
        <p:spPr/>
        <p:txBody>
          <a:bodyPr/>
          <a:lstStyle/>
          <a:p>
            <a:fld id="{2D8CAD27-4384-4AF5-82C6-7399B5DADC37}" type="datetimeFigureOut">
              <a:rPr lang="it-IT" smtClean="0"/>
              <a:t>06/11/2023</a:t>
            </a:fld>
            <a:endParaRPr lang="it-IT"/>
          </a:p>
        </p:txBody>
      </p:sp>
      <p:sp>
        <p:nvSpPr>
          <p:cNvPr id="4" name="Segnaposto piè di pagina 3">
            <a:extLst>
              <a:ext uri="{FF2B5EF4-FFF2-40B4-BE49-F238E27FC236}">
                <a16:creationId xmlns:a16="http://schemas.microsoft.com/office/drawing/2014/main" xmlns="" id="{D206C5F8-CE86-D6D6-B53C-822EB342B0D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BA33D5D3-7CDB-0637-5277-A84552405493}"/>
              </a:ext>
            </a:extLst>
          </p:cNvPr>
          <p:cNvSpPr>
            <a:spLocks noGrp="1"/>
          </p:cNvSpPr>
          <p:nvPr>
            <p:ph type="sldNum" sz="quarter" idx="12"/>
          </p:nvPr>
        </p:nvSpPr>
        <p:spPr/>
        <p:txBody>
          <a:bodyPr/>
          <a:lstStyle/>
          <a:p>
            <a:fld id="{AF006772-DAC2-45C6-A264-7F92445891FA}" type="slidenum">
              <a:rPr lang="it-IT" smtClean="0"/>
              <a:t>‹N›</a:t>
            </a:fld>
            <a:endParaRPr lang="it-IT"/>
          </a:p>
        </p:txBody>
      </p:sp>
    </p:spTree>
    <p:extLst>
      <p:ext uri="{BB962C8B-B14F-4D97-AF65-F5344CB8AC3E}">
        <p14:creationId xmlns:p14="http://schemas.microsoft.com/office/powerpoint/2010/main" val="1833056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711930EB-AEF0-94F3-2E78-00CCF83D7C78}"/>
              </a:ext>
            </a:extLst>
          </p:cNvPr>
          <p:cNvSpPr>
            <a:spLocks noGrp="1"/>
          </p:cNvSpPr>
          <p:nvPr>
            <p:ph type="dt" sz="half" idx="10"/>
          </p:nvPr>
        </p:nvSpPr>
        <p:spPr/>
        <p:txBody>
          <a:bodyPr/>
          <a:lstStyle/>
          <a:p>
            <a:fld id="{2D8CAD27-4384-4AF5-82C6-7399B5DADC37}" type="datetimeFigureOut">
              <a:rPr lang="it-IT" smtClean="0"/>
              <a:t>06/11/2023</a:t>
            </a:fld>
            <a:endParaRPr lang="it-IT"/>
          </a:p>
        </p:txBody>
      </p:sp>
      <p:sp>
        <p:nvSpPr>
          <p:cNvPr id="3" name="Segnaposto piè di pagina 2">
            <a:extLst>
              <a:ext uri="{FF2B5EF4-FFF2-40B4-BE49-F238E27FC236}">
                <a16:creationId xmlns:a16="http://schemas.microsoft.com/office/drawing/2014/main" xmlns="" id="{56B9EFDE-3EC2-02EB-005E-40C224F6A4E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0D839587-7E87-64F5-1AFB-AC3A33F99F3F}"/>
              </a:ext>
            </a:extLst>
          </p:cNvPr>
          <p:cNvSpPr>
            <a:spLocks noGrp="1"/>
          </p:cNvSpPr>
          <p:nvPr>
            <p:ph type="sldNum" sz="quarter" idx="12"/>
          </p:nvPr>
        </p:nvSpPr>
        <p:spPr/>
        <p:txBody>
          <a:bodyPr/>
          <a:lstStyle/>
          <a:p>
            <a:fld id="{AF006772-DAC2-45C6-A264-7F92445891FA}" type="slidenum">
              <a:rPr lang="it-IT" smtClean="0"/>
              <a:t>‹N›</a:t>
            </a:fld>
            <a:endParaRPr lang="it-IT"/>
          </a:p>
        </p:txBody>
      </p:sp>
    </p:spTree>
    <p:extLst>
      <p:ext uri="{BB962C8B-B14F-4D97-AF65-F5344CB8AC3E}">
        <p14:creationId xmlns:p14="http://schemas.microsoft.com/office/powerpoint/2010/main" val="133342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8E1DBDF-038D-17D8-A131-80E8AE4E3A7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F3AC97ED-866A-5DA6-798F-32B36BD6B1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D56DEF92-8982-EB8F-15FE-F104A85AB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150DD17F-D28A-E6F9-7AFD-51BC3D64D09E}"/>
              </a:ext>
            </a:extLst>
          </p:cNvPr>
          <p:cNvSpPr>
            <a:spLocks noGrp="1"/>
          </p:cNvSpPr>
          <p:nvPr>
            <p:ph type="dt" sz="half" idx="10"/>
          </p:nvPr>
        </p:nvSpPr>
        <p:spPr/>
        <p:txBody>
          <a:bodyPr/>
          <a:lstStyle/>
          <a:p>
            <a:fld id="{2D8CAD27-4384-4AF5-82C6-7399B5DADC37}" type="datetimeFigureOut">
              <a:rPr lang="it-IT" smtClean="0"/>
              <a:t>06/11/2023</a:t>
            </a:fld>
            <a:endParaRPr lang="it-IT"/>
          </a:p>
        </p:txBody>
      </p:sp>
      <p:sp>
        <p:nvSpPr>
          <p:cNvPr id="6" name="Segnaposto piè di pagina 5">
            <a:extLst>
              <a:ext uri="{FF2B5EF4-FFF2-40B4-BE49-F238E27FC236}">
                <a16:creationId xmlns:a16="http://schemas.microsoft.com/office/drawing/2014/main" xmlns="" id="{7922FB7B-2A69-470A-D433-B92FF57AD89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44ADD16-C146-2800-2154-ED238D6C4864}"/>
              </a:ext>
            </a:extLst>
          </p:cNvPr>
          <p:cNvSpPr>
            <a:spLocks noGrp="1"/>
          </p:cNvSpPr>
          <p:nvPr>
            <p:ph type="sldNum" sz="quarter" idx="12"/>
          </p:nvPr>
        </p:nvSpPr>
        <p:spPr/>
        <p:txBody>
          <a:bodyPr/>
          <a:lstStyle/>
          <a:p>
            <a:fld id="{AF006772-DAC2-45C6-A264-7F92445891FA}" type="slidenum">
              <a:rPr lang="it-IT" smtClean="0"/>
              <a:t>‹N›</a:t>
            </a:fld>
            <a:endParaRPr lang="it-IT"/>
          </a:p>
        </p:txBody>
      </p:sp>
    </p:spTree>
    <p:extLst>
      <p:ext uri="{BB962C8B-B14F-4D97-AF65-F5344CB8AC3E}">
        <p14:creationId xmlns:p14="http://schemas.microsoft.com/office/powerpoint/2010/main" val="378156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DD9126D-A46A-3B94-3611-D6622D3B3CD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F2F7D9ED-1BCA-F1BD-7F64-9C5B4F0133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7C61F034-8CC8-2E5A-A83F-0C0AD63A0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F0E4BDD4-C9EE-D70F-4C72-3C1EAC5EA7F7}"/>
              </a:ext>
            </a:extLst>
          </p:cNvPr>
          <p:cNvSpPr>
            <a:spLocks noGrp="1"/>
          </p:cNvSpPr>
          <p:nvPr>
            <p:ph type="dt" sz="half" idx="10"/>
          </p:nvPr>
        </p:nvSpPr>
        <p:spPr/>
        <p:txBody>
          <a:bodyPr/>
          <a:lstStyle/>
          <a:p>
            <a:fld id="{2D8CAD27-4384-4AF5-82C6-7399B5DADC37}" type="datetimeFigureOut">
              <a:rPr lang="it-IT" smtClean="0"/>
              <a:t>06/11/2023</a:t>
            </a:fld>
            <a:endParaRPr lang="it-IT"/>
          </a:p>
        </p:txBody>
      </p:sp>
      <p:sp>
        <p:nvSpPr>
          <p:cNvPr id="6" name="Segnaposto piè di pagina 5">
            <a:extLst>
              <a:ext uri="{FF2B5EF4-FFF2-40B4-BE49-F238E27FC236}">
                <a16:creationId xmlns:a16="http://schemas.microsoft.com/office/drawing/2014/main" xmlns="" id="{AAC83108-98D4-EE02-F49E-68F57BC7B1A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823625A-A9BA-5584-98D2-F5F0664749BB}"/>
              </a:ext>
            </a:extLst>
          </p:cNvPr>
          <p:cNvSpPr>
            <a:spLocks noGrp="1"/>
          </p:cNvSpPr>
          <p:nvPr>
            <p:ph type="sldNum" sz="quarter" idx="12"/>
          </p:nvPr>
        </p:nvSpPr>
        <p:spPr/>
        <p:txBody>
          <a:bodyPr/>
          <a:lstStyle/>
          <a:p>
            <a:fld id="{AF006772-DAC2-45C6-A264-7F92445891FA}" type="slidenum">
              <a:rPr lang="it-IT" smtClean="0"/>
              <a:t>‹N›</a:t>
            </a:fld>
            <a:endParaRPr lang="it-IT"/>
          </a:p>
        </p:txBody>
      </p:sp>
    </p:spTree>
    <p:extLst>
      <p:ext uri="{BB962C8B-B14F-4D97-AF65-F5344CB8AC3E}">
        <p14:creationId xmlns:p14="http://schemas.microsoft.com/office/powerpoint/2010/main" val="340833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C59522D8-C0A8-5784-EDE1-1F4925DE03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C1CF110-CB51-A3A5-09D3-A1250E5EA0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4737EA4-35A8-F6C1-E88F-F03EFCCC3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CAD27-4384-4AF5-82C6-7399B5DADC37}" type="datetimeFigureOut">
              <a:rPr lang="it-IT" smtClean="0"/>
              <a:t>06/11/2023</a:t>
            </a:fld>
            <a:endParaRPr lang="it-IT"/>
          </a:p>
        </p:txBody>
      </p:sp>
      <p:sp>
        <p:nvSpPr>
          <p:cNvPr id="5" name="Segnaposto piè di pagina 4">
            <a:extLst>
              <a:ext uri="{FF2B5EF4-FFF2-40B4-BE49-F238E27FC236}">
                <a16:creationId xmlns:a16="http://schemas.microsoft.com/office/drawing/2014/main" xmlns="" id="{2D3E1550-1A3E-4F95-CDB5-EFF198BAA2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517FB232-AD28-A888-CBD1-94025DACE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06772-DAC2-45C6-A264-7F92445891FA}" type="slidenum">
              <a:rPr lang="it-IT" smtClean="0"/>
              <a:t>‹N›</a:t>
            </a:fld>
            <a:endParaRPr lang="it-IT"/>
          </a:p>
        </p:txBody>
      </p:sp>
    </p:spTree>
    <p:extLst>
      <p:ext uri="{BB962C8B-B14F-4D97-AF65-F5344CB8AC3E}">
        <p14:creationId xmlns:p14="http://schemas.microsoft.com/office/powerpoint/2010/main" val="4030700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vesurgery.cloud/organizer.aspx?idutente=118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it/url?sa=i&amp;rct=j&amp;q=kehlet+henrik&amp;source=images&amp;cd=&amp;cad=rja&amp;uact=8&amp;docid=Y6Vn6vycEkXrlM&amp;tbnid=w9MeCYky0piHcM:&amp;ved=0CAUQjRw&amp;url=http://www.anzca.edu.au/events/ANZCA%20annual%20scientific%20meetings/2012-anzca-annual-scientific-meeting/photo-gallery/friday-may-11-faculty-of-pain-refresher-course/Prof%20Henrik%20Kehlet.jpg/view&amp;ei=xF1uU5uOAoS3PIm-gMAC&amp;bvm=bv.66330100,d.bGE&amp;psig=AFQjCNG4UzdSWZ8-pzEO5svSMDVX5Q8G7A&amp;ust=1399828289056243" TargetMode="External"/><Relationship Id="rId2" Type="http://schemas.openxmlformats.org/officeDocument/2006/relationships/image" Target="../media/image56.gif"/><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5.jpe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149F640E-6D9C-6685-2682-9EAC39EEFCBC}"/>
              </a:ext>
            </a:extLst>
          </p:cNvPr>
          <p:cNvPicPr>
            <a:picLocks noChangeAspect="1"/>
          </p:cNvPicPr>
          <p:nvPr/>
        </p:nvPicPr>
        <p:blipFill>
          <a:blip r:embed="rId2"/>
          <a:stretch>
            <a:fillRect/>
          </a:stretch>
        </p:blipFill>
        <p:spPr>
          <a:xfrm>
            <a:off x="0" y="0"/>
            <a:ext cx="5247968" cy="6858000"/>
          </a:xfrm>
          <a:prstGeom prst="rect">
            <a:avLst/>
          </a:prstGeom>
        </p:spPr>
      </p:pic>
      <p:sp>
        <p:nvSpPr>
          <p:cNvPr id="8" name="CasellaDiTesto 7">
            <a:extLst>
              <a:ext uri="{FF2B5EF4-FFF2-40B4-BE49-F238E27FC236}">
                <a16:creationId xmlns:a16="http://schemas.microsoft.com/office/drawing/2014/main" xmlns="" id="{909D756E-0F54-9797-4EE8-1AFD6ED12E24}"/>
              </a:ext>
            </a:extLst>
          </p:cNvPr>
          <p:cNvSpPr txBox="1"/>
          <p:nvPr/>
        </p:nvSpPr>
        <p:spPr>
          <a:xfrm>
            <a:off x="5247968" y="1571706"/>
            <a:ext cx="6944032" cy="1323439"/>
          </a:xfrm>
          <a:prstGeom prst="rect">
            <a:avLst/>
          </a:prstGeom>
          <a:noFill/>
        </p:spPr>
        <p:txBody>
          <a:bodyPr wrap="square">
            <a:spAutoFit/>
          </a:bodyPr>
          <a:lstStyle/>
          <a:p>
            <a:pPr algn="ctr"/>
            <a:r>
              <a:rPr lang="it-IT" sz="4000" b="1" i="1" u="none" strike="noStrike"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xmlns="" val="tx"/>
                    </a:ext>
                  </a:extLst>
                </a:hlinkClick>
              </a:rPr>
              <a:t>Il </a:t>
            </a:r>
            <a:r>
              <a:rPr lang="it-IT" sz="4000" b="1" i="1" u="none" strike="noStrike" dirty="0" err="1">
                <a:effectLst>
                  <a:outerShdw blurRad="38100" dist="38100" dir="2700000" algn="tl">
                    <a:srgbClr val="000000">
                      <a:alpha val="43137"/>
                    </a:srgbClr>
                  </a:outerShdw>
                </a:effectLst>
                <a:hlinkClick r:id="rId3">
                  <a:extLst>
                    <a:ext uri="{A12FA001-AC4F-418D-AE19-62706E023703}">
                      <ahyp:hlinkClr xmlns:ahyp="http://schemas.microsoft.com/office/drawing/2018/hyperlinkcolor" xmlns="" val="tx"/>
                    </a:ext>
                  </a:extLst>
                </a:hlinkClick>
              </a:rPr>
              <a:t>perioperatorio</a:t>
            </a:r>
            <a:r>
              <a:rPr lang="it-IT" sz="4000" b="1" i="1" u="none" strike="noStrike"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xmlns="" val="tx"/>
                    </a:ext>
                  </a:extLst>
                </a:hlinkClick>
              </a:rPr>
              <a:t>: </a:t>
            </a:r>
          </a:p>
          <a:p>
            <a:pPr algn="ctr"/>
            <a:r>
              <a:rPr lang="it-IT" sz="4000" b="1" i="1" u="none" strike="noStrike"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xmlns="" val="tx"/>
                    </a:ext>
                  </a:extLst>
                </a:hlinkClick>
              </a:rPr>
              <a:t>ERAS in chirurgia di parete</a:t>
            </a:r>
            <a:endParaRPr lang="it-IT" sz="4000" dirty="0">
              <a:effectLst>
                <a:outerShdw blurRad="38100" dist="38100" dir="2700000" algn="tl">
                  <a:srgbClr val="000000">
                    <a:alpha val="43137"/>
                  </a:srgbClr>
                </a:outerShdw>
              </a:effectLst>
            </a:endParaRPr>
          </a:p>
        </p:txBody>
      </p:sp>
      <p:sp>
        <p:nvSpPr>
          <p:cNvPr id="12" name="CasellaDiTesto 11">
            <a:extLst>
              <a:ext uri="{FF2B5EF4-FFF2-40B4-BE49-F238E27FC236}">
                <a16:creationId xmlns:a16="http://schemas.microsoft.com/office/drawing/2014/main" xmlns="" id="{E56A6D90-7E55-ABE3-35CD-8E6C44202B70}"/>
              </a:ext>
            </a:extLst>
          </p:cNvPr>
          <p:cNvSpPr txBox="1"/>
          <p:nvPr/>
        </p:nvSpPr>
        <p:spPr>
          <a:xfrm>
            <a:off x="5670812" y="3443247"/>
            <a:ext cx="6098344" cy="3323987"/>
          </a:xfrm>
          <a:prstGeom prst="rect">
            <a:avLst/>
          </a:prstGeom>
          <a:noFill/>
        </p:spPr>
        <p:txBody>
          <a:bodyPr wrap="square">
            <a:spAutoFit/>
          </a:bodyPr>
          <a:lstStyle/>
          <a:p>
            <a:pPr algn="ctr"/>
            <a:r>
              <a:rPr lang="it-IT" sz="2400" b="1" dirty="0">
                <a:effectLst>
                  <a:outerShdw blurRad="38100" dist="38100" dir="2700000" algn="tl">
                    <a:srgbClr val="000000">
                      <a:alpha val="43137"/>
                    </a:srgbClr>
                  </a:outerShdw>
                </a:effectLst>
              </a:rPr>
              <a:t>Ugo BARDI</a:t>
            </a:r>
          </a:p>
          <a:p>
            <a:pPr algn="ctr"/>
            <a:endParaRPr lang="it-IT" sz="2400" b="1" dirty="0">
              <a:effectLst>
                <a:outerShdw blurRad="38100" dist="38100" dir="2700000" algn="tl">
                  <a:srgbClr val="000000">
                    <a:alpha val="43137"/>
                  </a:srgbClr>
                </a:outerShdw>
              </a:effectLst>
            </a:endParaRPr>
          </a:p>
          <a:p>
            <a:pPr algn="ctr"/>
            <a:endParaRPr lang="it-IT" sz="2000" dirty="0"/>
          </a:p>
          <a:p>
            <a:pPr algn="ctr"/>
            <a:endParaRPr lang="it-IT" sz="600" dirty="0"/>
          </a:p>
          <a:p>
            <a:pPr algn="ctr"/>
            <a:r>
              <a:rPr lang="it-IT" sz="2000" b="1" i="1" dirty="0">
                <a:effectLst>
                  <a:outerShdw blurRad="38100" dist="38100" dir="2700000" algn="tl">
                    <a:srgbClr val="000000">
                      <a:alpha val="43137"/>
                    </a:srgbClr>
                  </a:outerShdw>
                </a:effectLst>
              </a:rPr>
              <a:t>Delegato Regionale Campania POIS – ERAS </a:t>
            </a:r>
            <a:r>
              <a:rPr lang="it-IT" sz="2000" b="1" i="1" dirty="0" err="1">
                <a:effectLst>
                  <a:outerShdw blurRad="38100" dist="38100" dir="2700000" algn="tl">
                    <a:srgbClr val="000000">
                      <a:alpha val="43137"/>
                    </a:srgbClr>
                  </a:outerShdw>
                </a:effectLst>
              </a:rPr>
              <a:t>Italian</a:t>
            </a:r>
            <a:r>
              <a:rPr lang="it-IT" sz="2000" b="1" i="1" dirty="0">
                <a:effectLst>
                  <a:outerShdw blurRad="38100" dist="38100" dir="2700000" algn="tl">
                    <a:srgbClr val="000000">
                      <a:alpha val="43137"/>
                    </a:srgbClr>
                  </a:outerShdw>
                </a:effectLst>
              </a:rPr>
              <a:t> </a:t>
            </a:r>
            <a:r>
              <a:rPr lang="it-IT" sz="2000" b="1" i="1" dirty="0" err="1">
                <a:effectLst>
                  <a:outerShdw blurRad="38100" dist="38100" dir="2700000" algn="tl">
                    <a:srgbClr val="000000">
                      <a:alpha val="43137"/>
                    </a:srgbClr>
                  </a:outerShdw>
                </a:effectLst>
              </a:rPr>
              <a:t>Chapter</a:t>
            </a:r>
            <a:endParaRPr lang="it-IT" sz="2000" b="1" i="1" dirty="0">
              <a:effectLst>
                <a:outerShdw blurRad="38100" dist="38100" dir="2700000" algn="tl">
                  <a:srgbClr val="000000">
                    <a:alpha val="43137"/>
                  </a:srgbClr>
                </a:outerShdw>
              </a:effectLst>
            </a:endParaRPr>
          </a:p>
          <a:p>
            <a:pPr algn="ctr"/>
            <a:endParaRPr lang="it-IT" sz="1800" dirty="0"/>
          </a:p>
          <a:p>
            <a:pPr algn="ctr"/>
            <a:r>
              <a:rPr lang="it-IT" sz="2000" b="1" dirty="0">
                <a:effectLst>
                  <a:outerShdw blurRad="38100" dist="38100" dir="2700000" algn="tl">
                    <a:srgbClr val="000000">
                      <a:alpha val="43137"/>
                    </a:srgbClr>
                  </a:outerShdw>
                </a:effectLst>
              </a:rPr>
              <a:t>Unità di Chirurgia Generale e Laparoscopica Avanzata</a:t>
            </a:r>
          </a:p>
          <a:p>
            <a:pPr algn="ctr"/>
            <a:r>
              <a:rPr lang="it-IT" sz="2000" b="1" dirty="0">
                <a:effectLst>
                  <a:outerShdw blurRad="38100" dist="38100" dir="2700000" algn="tl">
                    <a:srgbClr val="000000">
                      <a:alpha val="43137"/>
                    </a:srgbClr>
                  </a:outerShdw>
                </a:effectLst>
              </a:rPr>
              <a:t>Centro di Eccellenza S.I.C.OB.</a:t>
            </a:r>
          </a:p>
          <a:p>
            <a:pPr algn="ctr"/>
            <a:endParaRPr lang="it-IT" b="1" dirty="0">
              <a:effectLst>
                <a:outerShdw blurRad="38100" dist="38100" dir="2700000" algn="tl">
                  <a:srgbClr val="000000">
                    <a:alpha val="43137"/>
                  </a:srgbClr>
                </a:outerShdw>
              </a:effectLst>
            </a:endParaRPr>
          </a:p>
          <a:p>
            <a:pPr algn="ctr"/>
            <a:r>
              <a:rPr lang="it-IT" sz="2000" b="1" i="1" dirty="0">
                <a:effectLst>
                  <a:outerShdw blurRad="38100" dist="38100" dir="2700000" algn="tl">
                    <a:srgbClr val="000000">
                      <a:alpha val="43137"/>
                    </a:srgbClr>
                  </a:outerShdw>
                </a:effectLst>
              </a:rPr>
              <a:t>Casa di Cura Privata ‘’SALUS’’ – Battipaglia (SA</a:t>
            </a:r>
            <a:r>
              <a:rPr lang="it-IT" sz="1800" b="1"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237130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xmlns="" id="{E16870D6-B0DA-7FFB-1DAE-ACCFAE3DC45A}"/>
              </a:ext>
            </a:extLst>
          </p:cNvPr>
          <p:cNvPicPr>
            <a:picLocks noChangeAspect="1"/>
          </p:cNvPicPr>
          <p:nvPr/>
        </p:nvPicPr>
        <p:blipFill>
          <a:blip r:embed="rId2"/>
          <a:stretch>
            <a:fillRect/>
          </a:stretch>
        </p:blipFill>
        <p:spPr>
          <a:xfrm>
            <a:off x="3476127" y="1201735"/>
            <a:ext cx="5199782" cy="2063302"/>
          </a:xfrm>
          <a:prstGeom prst="rect">
            <a:avLst/>
          </a:prstGeom>
        </p:spPr>
      </p:pic>
      <p:sp>
        <p:nvSpPr>
          <p:cNvPr id="5" name="Segnaposto contenuto 2">
            <a:extLst>
              <a:ext uri="{FF2B5EF4-FFF2-40B4-BE49-F238E27FC236}">
                <a16:creationId xmlns:a16="http://schemas.microsoft.com/office/drawing/2014/main" xmlns="" id="{8D7FB1E3-5B26-7B93-2AA0-462D8B091224}"/>
              </a:ext>
            </a:extLst>
          </p:cNvPr>
          <p:cNvSpPr txBox="1">
            <a:spLocks/>
          </p:cNvSpPr>
          <p:nvPr/>
        </p:nvSpPr>
        <p:spPr>
          <a:xfrm>
            <a:off x="4414071" y="3793613"/>
            <a:ext cx="3147645" cy="1440160"/>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a:lnSpc>
                <a:spcPct val="150000"/>
              </a:lnSpc>
              <a:buClrTx/>
              <a:buFont typeface="Wingdings" panose="05000000000000000000" pitchFamily="2" charset="2"/>
              <a:buChar char="Ø"/>
            </a:pPr>
            <a:r>
              <a:rPr lang="it-IT" sz="1800" b="1" dirty="0">
                <a:latin typeface="Calibri" panose="020F0502020204030204" pitchFamily="34" charset="0"/>
                <a:cs typeface="Calibri" panose="020F0502020204030204" pitchFamily="34" charset="0"/>
              </a:rPr>
              <a:t>PHYSICAL FITNESS</a:t>
            </a:r>
          </a:p>
          <a:p>
            <a:pPr algn="just">
              <a:lnSpc>
                <a:spcPct val="150000"/>
              </a:lnSpc>
              <a:buClrTx/>
              <a:buFont typeface="Wingdings" panose="05000000000000000000" pitchFamily="2" charset="2"/>
              <a:buChar char="Ø"/>
            </a:pPr>
            <a:r>
              <a:rPr lang="it-IT" sz="1800" b="1" dirty="0">
                <a:latin typeface="Calibri" panose="020F0502020204030204" pitchFamily="34" charset="0"/>
                <a:cs typeface="Calibri" panose="020F0502020204030204" pitchFamily="34" charset="0"/>
              </a:rPr>
              <a:t>NUTRITIONAL STATUS</a:t>
            </a:r>
          </a:p>
          <a:p>
            <a:pPr algn="just">
              <a:lnSpc>
                <a:spcPct val="150000"/>
              </a:lnSpc>
              <a:buClrTx/>
              <a:buFont typeface="Wingdings" panose="05000000000000000000" pitchFamily="2" charset="2"/>
              <a:buChar char="Ø"/>
            </a:pPr>
            <a:r>
              <a:rPr lang="it-IT" sz="1800" b="1" dirty="0">
                <a:latin typeface="Calibri" panose="020F0502020204030204" pitchFamily="34" charset="0"/>
                <a:cs typeface="Calibri" panose="020F0502020204030204" pitchFamily="34" charset="0"/>
              </a:rPr>
              <a:t>PSYCHOLOGICAL SUPPORT</a:t>
            </a:r>
          </a:p>
        </p:txBody>
      </p:sp>
      <p:pic>
        <p:nvPicPr>
          <p:cNvPr id="6" name="Immagine 5">
            <a:extLst>
              <a:ext uri="{FF2B5EF4-FFF2-40B4-BE49-F238E27FC236}">
                <a16:creationId xmlns:a16="http://schemas.microsoft.com/office/drawing/2014/main" xmlns="" id="{F27426C9-CB3C-260B-197F-3F004AEED447}"/>
              </a:ext>
            </a:extLst>
          </p:cNvPr>
          <p:cNvPicPr>
            <a:picLocks noChangeAspect="1"/>
          </p:cNvPicPr>
          <p:nvPr/>
        </p:nvPicPr>
        <p:blipFill>
          <a:blip r:embed="rId3"/>
          <a:stretch>
            <a:fillRect/>
          </a:stretch>
        </p:blipFill>
        <p:spPr>
          <a:xfrm>
            <a:off x="486611" y="3609656"/>
            <a:ext cx="3818974" cy="2687704"/>
          </a:xfrm>
          <a:prstGeom prst="rect">
            <a:avLst/>
          </a:prstGeom>
        </p:spPr>
      </p:pic>
      <p:pic>
        <p:nvPicPr>
          <p:cNvPr id="7" name="Immagine 6">
            <a:extLst>
              <a:ext uri="{FF2B5EF4-FFF2-40B4-BE49-F238E27FC236}">
                <a16:creationId xmlns:a16="http://schemas.microsoft.com/office/drawing/2014/main" xmlns="" id="{00F11A35-80B7-2298-E585-7AB16F581997}"/>
              </a:ext>
            </a:extLst>
          </p:cNvPr>
          <p:cNvPicPr>
            <a:picLocks noChangeAspect="1"/>
          </p:cNvPicPr>
          <p:nvPr/>
        </p:nvPicPr>
        <p:blipFill rotWithShape="1">
          <a:blip r:embed="rId4"/>
          <a:srcRect r="18198"/>
          <a:stretch/>
        </p:blipFill>
        <p:spPr>
          <a:xfrm>
            <a:off x="7623711" y="3609655"/>
            <a:ext cx="4011343" cy="2687705"/>
          </a:xfrm>
          <a:prstGeom prst="rect">
            <a:avLst/>
          </a:prstGeom>
        </p:spPr>
      </p:pic>
      <p:sp>
        <p:nvSpPr>
          <p:cNvPr id="8" name="CasellaDiTesto 7">
            <a:extLst>
              <a:ext uri="{FF2B5EF4-FFF2-40B4-BE49-F238E27FC236}">
                <a16:creationId xmlns:a16="http://schemas.microsoft.com/office/drawing/2014/main" xmlns="" id="{EA4CEAC4-8226-B928-2985-43C4855F8429}"/>
              </a:ext>
            </a:extLst>
          </p:cNvPr>
          <p:cNvSpPr txBox="1"/>
          <p:nvPr/>
        </p:nvSpPr>
        <p:spPr>
          <a:xfrm flipH="1">
            <a:off x="0" y="73693"/>
            <a:ext cx="12217940" cy="1077218"/>
          </a:xfrm>
          <a:prstGeom prst="rect">
            <a:avLst/>
          </a:prstGeom>
          <a:noFill/>
        </p:spPr>
        <p:txBody>
          <a:bodyPr wrap="square" rtlCol="0">
            <a:spAutoFit/>
          </a:bodyPr>
          <a:lstStyle/>
          <a:p>
            <a:pPr algn="ctr"/>
            <a:r>
              <a:rPr lang="it-IT" sz="3200" b="1" dirty="0"/>
              <a:t>FROM COLORECRAL SURGERY </a:t>
            </a:r>
          </a:p>
          <a:p>
            <a:pPr algn="ctr"/>
            <a:r>
              <a:rPr lang="it-IT" sz="3200" b="1" dirty="0"/>
              <a:t>TO GENERAL SURGERY</a:t>
            </a:r>
          </a:p>
        </p:txBody>
      </p:sp>
    </p:spTree>
    <p:extLst>
      <p:ext uri="{BB962C8B-B14F-4D97-AF65-F5344CB8AC3E}">
        <p14:creationId xmlns:p14="http://schemas.microsoft.com/office/powerpoint/2010/main" val="806836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710FBEEF-4B7A-FFE2-97FC-3134C72B7C45}"/>
              </a:ext>
            </a:extLst>
          </p:cNvPr>
          <p:cNvSpPr txBox="1"/>
          <p:nvPr/>
        </p:nvSpPr>
        <p:spPr>
          <a:xfrm>
            <a:off x="6096000" y="6581001"/>
            <a:ext cx="6096000" cy="276999"/>
          </a:xfrm>
          <a:prstGeom prst="rect">
            <a:avLst/>
          </a:prstGeom>
          <a:noFill/>
        </p:spPr>
        <p:txBody>
          <a:bodyPr wrap="square">
            <a:spAutoFit/>
          </a:bodyPr>
          <a:lstStyle/>
          <a:p>
            <a:pPr algn="r"/>
            <a:r>
              <a:rPr lang="it-IT" sz="1200" b="1" i="1" dirty="0"/>
              <a:t>Gillis C et al. </a:t>
            </a:r>
            <a:r>
              <a:rPr lang="en-US" sz="1200" b="1" i="1" dirty="0"/>
              <a:t>British Journal of </a:t>
            </a:r>
            <a:r>
              <a:rPr lang="en-US" sz="1200" b="1" i="1" dirty="0" err="1"/>
              <a:t>Anaesthesia</a:t>
            </a:r>
            <a:r>
              <a:rPr lang="en-US" sz="1200" b="1" i="1" dirty="0"/>
              <a:t>. 2022. 128 (3): 434e448</a:t>
            </a:r>
            <a:endParaRPr lang="it-IT" sz="1200" b="1" i="1" dirty="0"/>
          </a:p>
        </p:txBody>
      </p:sp>
      <p:grpSp>
        <p:nvGrpSpPr>
          <p:cNvPr id="5" name="Gruppo 4">
            <a:extLst>
              <a:ext uri="{FF2B5EF4-FFF2-40B4-BE49-F238E27FC236}">
                <a16:creationId xmlns:a16="http://schemas.microsoft.com/office/drawing/2014/main" xmlns="" id="{B400C0D5-4A96-EB2E-7E0D-3570C5C9E0ED}"/>
              </a:ext>
            </a:extLst>
          </p:cNvPr>
          <p:cNvGrpSpPr/>
          <p:nvPr/>
        </p:nvGrpSpPr>
        <p:grpSpPr>
          <a:xfrm>
            <a:off x="1361215" y="815354"/>
            <a:ext cx="9544819" cy="978569"/>
            <a:chOff x="669836" y="1251284"/>
            <a:chExt cx="9544819" cy="978569"/>
          </a:xfrm>
        </p:grpSpPr>
        <p:pic>
          <p:nvPicPr>
            <p:cNvPr id="6" name="Immagine 5">
              <a:extLst>
                <a:ext uri="{FF2B5EF4-FFF2-40B4-BE49-F238E27FC236}">
                  <a16:creationId xmlns:a16="http://schemas.microsoft.com/office/drawing/2014/main" xmlns="" id="{3FA91579-38CF-E6CD-FA5B-3446F809F6D2}"/>
                </a:ext>
              </a:extLst>
            </p:cNvPr>
            <p:cNvPicPr>
              <a:picLocks noChangeAspect="1"/>
            </p:cNvPicPr>
            <p:nvPr/>
          </p:nvPicPr>
          <p:blipFill>
            <a:blip r:embed="rId3"/>
            <a:stretch>
              <a:fillRect/>
            </a:stretch>
          </p:blipFill>
          <p:spPr>
            <a:xfrm>
              <a:off x="669836" y="1251284"/>
              <a:ext cx="9544819" cy="978569"/>
            </a:xfrm>
            <a:prstGeom prst="rect">
              <a:avLst/>
            </a:prstGeom>
          </p:spPr>
        </p:pic>
        <p:pic>
          <p:nvPicPr>
            <p:cNvPr id="7" name="Picture 2" descr="Table of Contents page: British Journal of Anaesthesia">
              <a:extLst>
                <a:ext uri="{FF2B5EF4-FFF2-40B4-BE49-F238E27FC236}">
                  <a16:creationId xmlns:a16="http://schemas.microsoft.com/office/drawing/2014/main" xmlns="" id="{F5D182B0-9BD6-FE6F-ADD7-C146070CA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3784" y="1251284"/>
              <a:ext cx="755993" cy="97856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asellaDiTesto 8">
            <a:extLst>
              <a:ext uri="{FF2B5EF4-FFF2-40B4-BE49-F238E27FC236}">
                <a16:creationId xmlns:a16="http://schemas.microsoft.com/office/drawing/2014/main" xmlns="" id="{80F76DEC-7B29-7121-BF24-26321F531F6C}"/>
              </a:ext>
            </a:extLst>
          </p:cNvPr>
          <p:cNvSpPr txBox="1"/>
          <p:nvPr/>
        </p:nvSpPr>
        <p:spPr>
          <a:xfrm flipH="1">
            <a:off x="0" y="117781"/>
            <a:ext cx="12192000" cy="707886"/>
          </a:xfrm>
          <a:prstGeom prst="rect">
            <a:avLst/>
          </a:prstGeom>
          <a:noFill/>
        </p:spPr>
        <p:txBody>
          <a:bodyPr wrap="square" rtlCol="0">
            <a:spAutoFit/>
          </a:bodyPr>
          <a:lstStyle/>
          <a:p>
            <a:pPr algn="ctr"/>
            <a:r>
              <a:rPr lang="it-IT" sz="4000" b="1" dirty="0"/>
              <a:t>PREHABILITATION</a:t>
            </a:r>
          </a:p>
        </p:txBody>
      </p:sp>
      <p:pic>
        <p:nvPicPr>
          <p:cNvPr id="10" name="Immagine 9">
            <a:extLst>
              <a:ext uri="{FF2B5EF4-FFF2-40B4-BE49-F238E27FC236}">
                <a16:creationId xmlns:a16="http://schemas.microsoft.com/office/drawing/2014/main" xmlns="" id="{81FF0B7E-BCD7-7B3E-35CE-AD2875933578}"/>
              </a:ext>
            </a:extLst>
          </p:cNvPr>
          <p:cNvPicPr>
            <a:picLocks noChangeAspect="1"/>
          </p:cNvPicPr>
          <p:nvPr/>
        </p:nvPicPr>
        <p:blipFill rotWithShape="1">
          <a:blip r:embed="rId5"/>
          <a:srcRect l="13083" r="13655"/>
          <a:stretch/>
        </p:blipFill>
        <p:spPr>
          <a:xfrm>
            <a:off x="752179" y="1980072"/>
            <a:ext cx="5710989" cy="2032999"/>
          </a:xfrm>
          <a:prstGeom prst="rect">
            <a:avLst/>
          </a:prstGeom>
        </p:spPr>
      </p:pic>
      <p:pic>
        <p:nvPicPr>
          <p:cNvPr id="11" name="Immagine 10">
            <a:extLst>
              <a:ext uri="{FF2B5EF4-FFF2-40B4-BE49-F238E27FC236}">
                <a16:creationId xmlns:a16="http://schemas.microsoft.com/office/drawing/2014/main" xmlns="" id="{04FA17DD-D27A-DD2A-2063-B906852481AC}"/>
              </a:ext>
            </a:extLst>
          </p:cNvPr>
          <p:cNvPicPr>
            <a:picLocks noChangeAspect="1"/>
          </p:cNvPicPr>
          <p:nvPr/>
        </p:nvPicPr>
        <p:blipFill>
          <a:blip r:embed="rId6"/>
          <a:stretch>
            <a:fillRect/>
          </a:stretch>
        </p:blipFill>
        <p:spPr>
          <a:xfrm>
            <a:off x="2811685" y="4396475"/>
            <a:ext cx="7205853" cy="2075285"/>
          </a:xfrm>
          <a:prstGeom prst="rect">
            <a:avLst/>
          </a:prstGeom>
        </p:spPr>
      </p:pic>
      <p:sp>
        <p:nvSpPr>
          <p:cNvPr id="12" name="Rettangolo 11">
            <a:extLst>
              <a:ext uri="{FF2B5EF4-FFF2-40B4-BE49-F238E27FC236}">
                <a16:creationId xmlns:a16="http://schemas.microsoft.com/office/drawing/2014/main" xmlns="" id="{41C556CF-92F3-7E7B-EDD7-7BB0FAAA1312}"/>
              </a:ext>
            </a:extLst>
          </p:cNvPr>
          <p:cNvSpPr/>
          <p:nvPr/>
        </p:nvSpPr>
        <p:spPr>
          <a:xfrm>
            <a:off x="2829506" y="4815774"/>
            <a:ext cx="7188032" cy="61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a16="http://schemas.microsoft.com/office/drawing/2014/main" xmlns="" id="{CE80BA85-4457-90AD-BD10-A5FCB755F8D1}"/>
              </a:ext>
            </a:extLst>
          </p:cNvPr>
          <p:cNvPicPr>
            <a:picLocks noChangeAspect="1"/>
          </p:cNvPicPr>
          <p:nvPr/>
        </p:nvPicPr>
        <p:blipFill rotWithShape="1">
          <a:blip r:embed="rId7"/>
          <a:srcRect b="5609"/>
          <a:stretch/>
        </p:blipFill>
        <p:spPr>
          <a:xfrm>
            <a:off x="7256569" y="2033751"/>
            <a:ext cx="4183252" cy="1979320"/>
          </a:xfrm>
          <a:prstGeom prst="rect">
            <a:avLst/>
          </a:prstGeom>
        </p:spPr>
      </p:pic>
      <p:grpSp>
        <p:nvGrpSpPr>
          <p:cNvPr id="14" name="Gruppo 13">
            <a:extLst>
              <a:ext uri="{FF2B5EF4-FFF2-40B4-BE49-F238E27FC236}">
                <a16:creationId xmlns:a16="http://schemas.microsoft.com/office/drawing/2014/main" xmlns="" id="{38FD6056-C4D5-C4A4-50B2-D01F79007C16}"/>
              </a:ext>
            </a:extLst>
          </p:cNvPr>
          <p:cNvGrpSpPr/>
          <p:nvPr/>
        </p:nvGrpSpPr>
        <p:grpSpPr>
          <a:xfrm>
            <a:off x="8443938" y="1885030"/>
            <a:ext cx="3314926" cy="505400"/>
            <a:chOff x="8443938" y="1951290"/>
            <a:chExt cx="3314926" cy="505400"/>
          </a:xfrm>
        </p:grpSpPr>
        <p:sp>
          <p:nvSpPr>
            <p:cNvPr id="15" name="CasellaDiTesto 14">
              <a:extLst>
                <a:ext uri="{FF2B5EF4-FFF2-40B4-BE49-F238E27FC236}">
                  <a16:creationId xmlns:a16="http://schemas.microsoft.com/office/drawing/2014/main" xmlns="" id="{9479EDB7-642B-F2AC-61E7-5E0661FEFD3A}"/>
                </a:ext>
              </a:extLst>
            </p:cNvPr>
            <p:cNvSpPr txBox="1"/>
            <p:nvPr/>
          </p:nvSpPr>
          <p:spPr>
            <a:xfrm>
              <a:off x="8443938" y="2014150"/>
              <a:ext cx="3314926" cy="400110"/>
            </a:xfrm>
            <a:prstGeom prst="rect">
              <a:avLst/>
            </a:prstGeom>
            <a:noFill/>
          </p:spPr>
          <p:txBody>
            <a:bodyPr wrap="square" rtlCol="0">
              <a:spAutoFit/>
            </a:bodyPr>
            <a:lstStyle/>
            <a:p>
              <a:r>
                <a:rPr lang="it-IT" sz="2000" b="1" dirty="0"/>
                <a:t>Low performance ꓿ High risk!</a:t>
              </a:r>
            </a:p>
          </p:txBody>
        </p:sp>
        <p:sp>
          <p:nvSpPr>
            <p:cNvPr id="16" name="Rettangolo 15">
              <a:extLst>
                <a:ext uri="{FF2B5EF4-FFF2-40B4-BE49-F238E27FC236}">
                  <a16:creationId xmlns:a16="http://schemas.microsoft.com/office/drawing/2014/main" xmlns="" id="{77AB9845-DCD8-0A7E-DEF8-27C2C5DCA530}"/>
                </a:ext>
              </a:extLst>
            </p:cNvPr>
            <p:cNvSpPr/>
            <p:nvPr/>
          </p:nvSpPr>
          <p:spPr>
            <a:xfrm>
              <a:off x="8443938" y="1951290"/>
              <a:ext cx="3314926" cy="50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Tree>
    <p:extLst>
      <p:ext uri="{BB962C8B-B14F-4D97-AF65-F5344CB8AC3E}">
        <p14:creationId xmlns:p14="http://schemas.microsoft.com/office/powerpoint/2010/main" val="291336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2A1CB90A-29B0-CE34-CB80-CFDC25EC5F4A}"/>
              </a:ext>
            </a:extLst>
          </p:cNvPr>
          <p:cNvPicPr>
            <a:picLocks noChangeAspect="1"/>
          </p:cNvPicPr>
          <p:nvPr/>
        </p:nvPicPr>
        <p:blipFill>
          <a:blip r:embed="rId2"/>
          <a:stretch>
            <a:fillRect/>
          </a:stretch>
        </p:blipFill>
        <p:spPr>
          <a:xfrm>
            <a:off x="6655110" y="2453462"/>
            <a:ext cx="5359991" cy="2695940"/>
          </a:xfrm>
          <a:prstGeom prst="rect">
            <a:avLst/>
          </a:prstGeom>
        </p:spPr>
      </p:pic>
      <p:pic>
        <p:nvPicPr>
          <p:cNvPr id="5" name="Immagine 4">
            <a:extLst>
              <a:ext uri="{FF2B5EF4-FFF2-40B4-BE49-F238E27FC236}">
                <a16:creationId xmlns:a16="http://schemas.microsoft.com/office/drawing/2014/main" xmlns="" id="{68D597AA-B4A9-E876-C471-13E377EA95C1}"/>
              </a:ext>
            </a:extLst>
          </p:cNvPr>
          <p:cNvPicPr>
            <a:picLocks noChangeAspect="1"/>
          </p:cNvPicPr>
          <p:nvPr/>
        </p:nvPicPr>
        <p:blipFill>
          <a:blip r:embed="rId3"/>
          <a:stretch>
            <a:fillRect/>
          </a:stretch>
        </p:blipFill>
        <p:spPr>
          <a:xfrm>
            <a:off x="347842" y="1463479"/>
            <a:ext cx="2780225" cy="2536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asellaDiTesto 5">
            <a:extLst>
              <a:ext uri="{FF2B5EF4-FFF2-40B4-BE49-F238E27FC236}">
                <a16:creationId xmlns:a16="http://schemas.microsoft.com/office/drawing/2014/main" xmlns="" id="{B300864C-C4FD-5955-B313-8E4B58311D96}"/>
              </a:ext>
            </a:extLst>
          </p:cNvPr>
          <p:cNvSpPr txBox="1"/>
          <p:nvPr/>
        </p:nvSpPr>
        <p:spPr>
          <a:xfrm flipH="1">
            <a:off x="0" y="326327"/>
            <a:ext cx="12192000" cy="707886"/>
          </a:xfrm>
          <a:prstGeom prst="rect">
            <a:avLst/>
          </a:prstGeom>
          <a:noFill/>
        </p:spPr>
        <p:txBody>
          <a:bodyPr wrap="square" rtlCol="0">
            <a:spAutoFit/>
          </a:bodyPr>
          <a:lstStyle/>
          <a:p>
            <a:pPr algn="ctr"/>
            <a:r>
              <a:rPr lang="it-IT" sz="4000" b="1" dirty="0"/>
              <a:t>PREHABILITATION’S ELEMENTS</a:t>
            </a:r>
          </a:p>
        </p:txBody>
      </p:sp>
      <p:sp>
        <p:nvSpPr>
          <p:cNvPr id="7" name="CasellaDiTesto 6">
            <a:extLst>
              <a:ext uri="{FF2B5EF4-FFF2-40B4-BE49-F238E27FC236}">
                <a16:creationId xmlns:a16="http://schemas.microsoft.com/office/drawing/2014/main" xmlns="" id="{BCFA65A5-B0A4-C655-5D84-CA7279091080}"/>
              </a:ext>
            </a:extLst>
          </p:cNvPr>
          <p:cNvSpPr txBox="1"/>
          <p:nvPr/>
        </p:nvSpPr>
        <p:spPr>
          <a:xfrm>
            <a:off x="3351551" y="1608173"/>
            <a:ext cx="6618387" cy="2251065"/>
          </a:xfrm>
          <a:prstGeom prst="rect">
            <a:avLst/>
          </a:prstGeom>
          <a:noFill/>
        </p:spPr>
        <p:txBody>
          <a:bodyPr wrap="square" rtlCol="0">
            <a:spAutoFit/>
          </a:bodyPr>
          <a:lstStyle/>
          <a:p>
            <a:pPr marL="342900" indent="-342900">
              <a:lnSpc>
                <a:spcPct val="150000"/>
              </a:lnSpc>
              <a:buFont typeface="+mj-lt"/>
              <a:buAutoNum type="arabicPeriod"/>
            </a:pPr>
            <a:r>
              <a:rPr lang="it-IT" sz="2400" b="1" dirty="0" err="1"/>
              <a:t>Medical</a:t>
            </a:r>
            <a:r>
              <a:rPr lang="it-IT" sz="2400" b="1" dirty="0"/>
              <a:t> </a:t>
            </a:r>
            <a:r>
              <a:rPr lang="it-IT" sz="2400" b="1" dirty="0" err="1"/>
              <a:t>optimization</a:t>
            </a:r>
            <a:r>
              <a:rPr lang="it-IT" sz="2400" b="1" dirty="0"/>
              <a:t> of </a:t>
            </a:r>
            <a:r>
              <a:rPr lang="it-IT" sz="2400" b="1" dirty="0" err="1"/>
              <a:t>pre-exinting</a:t>
            </a:r>
            <a:r>
              <a:rPr lang="it-IT" sz="2400" b="1" dirty="0"/>
              <a:t> </a:t>
            </a:r>
            <a:r>
              <a:rPr lang="it-IT" sz="2400" b="1" dirty="0" err="1"/>
              <a:t>conditions</a:t>
            </a:r>
            <a:endParaRPr lang="it-IT" sz="2400" b="1" dirty="0"/>
          </a:p>
          <a:p>
            <a:pPr marL="342900" indent="-342900">
              <a:lnSpc>
                <a:spcPct val="150000"/>
              </a:lnSpc>
              <a:buFont typeface="+mj-lt"/>
              <a:buAutoNum type="arabicPeriod"/>
            </a:pPr>
            <a:r>
              <a:rPr lang="it-IT" sz="2400" b="1" dirty="0" err="1"/>
              <a:t>Physical</a:t>
            </a:r>
            <a:r>
              <a:rPr lang="it-IT" sz="2400" b="1" dirty="0"/>
              <a:t> fitness</a:t>
            </a:r>
          </a:p>
          <a:p>
            <a:pPr marL="342900" indent="-342900">
              <a:lnSpc>
                <a:spcPct val="150000"/>
              </a:lnSpc>
              <a:buFont typeface="+mj-lt"/>
              <a:buAutoNum type="arabicPeriod"/>
            </a:pPr>
            <a:r>
              <a:rPr lang="it-IT" sz="2400" b="1" dirty="0" err="1"/>
              <a:t>Nutritional</a:t>
            </a:r>
            <a:r>
              <a:rPr lang="it-IT" sz="2400" b="1" dirty="0"/>
              <a:t> status</a:t>
            </a:r>
          </a:p>
          <a:p>
            <a:pPr marL="342900" indent="-342900">
              <a:lnSpc>
                <a:spcPct val="150000"/>
              </a:lnSpc>
              <a:buFont typeface="+mj-lt"/>
              <a:buAutoNum type="arabicPeriod"/>
            </a:pPr>
            <a:r>
              <a:rPr lang="it-IT" sz="2400" b="1" dirty="0" err="1"/>
              <a:t>Psychological</a:t>
            </a:r>
            <a:r>
              <a:rPr lang="it-IT" sz="2400" b="1" dirty="0"/>
              <a:t> support</a:t>
            </a:r>
          </a:p>
        </p:txBody>
      </p:sp>
      <p:sp>
        <p:nvSpPr>
          <p:cNvPr id="8" name="CasellaDiTesto 7">
            <a:extLst>
              <a:ext uri="{FF2B5EF4-FFF2-40B4-BE49-F238E27FC236}">
                <a16:creationId xmlns:a16="http://schemas.microsoft.com/office/drawing/2014/main" xmlns="" id="{C1658C87-0766-4725-FAD5-6D40ACF566EE}"/>
              </a:ext>
            </a:extLst>
          </p:cNvPr>
          <p:cNvSpPr txBox="1"/>
          <p:nvPr/>
        </p:nvSpPr>
        <p:spPr>
          <a:xfrm>
            <a:off x="332344" y="5398308"/>
            <a:ext cx="11539358" cy="830997"/>
          </a:xfrm>
          <a:prstGeom prst="rect">
            <a:avLst/>
          </a:prstGeom>
          <a:noFill/>
        </p:spPr>
        <p:txBody>
          <a:bodyPr wrap="square">
            <a:spAutoFit/>
          </a:bodyPr>
          <a:lstStyle/>
          <a:p>
            <a:pPr algn="just"/>
            <a:r>
              <a:rPr lang="en-US" sz="2400" b="1" i="0" dirty="0">
                <a:effectLst/>
              </a:rPr>
              <a:t>These interventions are provided by a multidisciplinary team consisting of surgeons, </a:t>
            </a:r>
            <a:r>
              <a:rPr lang="en-US" sz="2400" b="1" i="0" dirty="0" err="1">
                <a:effectLst/>
              </a:rPr>
              <a:t>anaesthetists</a:t>
            </a:r>
            <a:r>
              <a:rPr lang="en-US" sz="2400" b="1" i="0" dirty="0">
                <a:effectLst/>
              </a:rPr>
              <a:t>, physicians, geriatricians, physiotherapists, nutritionists, and psychologists</a:t>
            </a:r>
            <a:endParaRPr lang="it-IT" sz="2400" b="1" dirty="0"/>
          </a:p>
        </p:txBody>
      </p:sp>
      <p:sp>
        <p:nvSpPr>
          <p:cNvPr id="9" name="CasellaDiTesto 8">
            <a:extLst>
              <a:ext uri="{FF2B5EF4-FFF2-40B4-BE49-F238E27FC236}">
                <a16:creationId xmlns:a16="http://schemas.microsoft.com/office/drawing/2014/main" xmlns="" id="{16160B0D-D26C-0493-DDF8-2B4DB6D27D09}"/>
              </a:ext>
            </a:extLst>
          </p:cNvPr>
          <p:cNvSpPr txBox="1"/>
          <p:nvPr/>
        </p:nvSpPr>
        <p:spPr>
          <a:xfrm>
            <a:off x="7483114" y="6584085"/>
            <a:ext cx="4708886" cy="276999"/>
          </a:xfrm>
          <a:prstGeom prst="rect">
            <a:avLst/>
          </a:prstGeom>
          <a:noFill/>
        </p:spPr>
        <p:txBody>
          <a:bodyPr wrap="square">
            <a:spAutoFit/>
          </a:bodyPr>
          <a:lstStyle/>
          <a:p>
            <a:pPr algn="r"/>
            <a:r>
              <a:rPr lang="it-IT" sz="1200" b="1" i="1" dirty="0" err="1"/>
              <a:t>Banugo</a:t>
            </a:r>
            <a:r>
              <a:rPr lang="it-IT" sz="1200" b="1" i="1" dirty="0"/>
              <a:t> P et al. </a:t>
            </a:r>
            <a:r>
              <a:rPr lang="it-IT" sz="1200" b="1" i="1" dirty="0" err="1"/>
              <a:t>Prehabilitation</a:t>
            </a:r>
            <a:r>
              <a:rPr lang="it-IT" sz="1200" b="1" i="1" dirty="0"/>
              <a:t>. </a:t>
            </a:r>
            <a:r>
              <a:rPr lang="en-US" sz="1200" b="1" i="1" dirty="0"/>
              <a:t>BJA Education, 17 (12): 401–405 (2017)</a:t>
            </a:r>
            <a:endParaRPr lang="it-IT" sz="1200" b="1" i="1" dirty="0"/>
          </a:p>
        </p:txBody>
      </p:sp>
      <p:pic>
        <p:nvPicPr>
          <p:cNvPr id="12" name="Immagine 11">
            <a:extLst>
              <a:ext uri="{FF2B5EF4-FFF2-40B4-BE49-F238E27FC236}">
                <a16:creationId xmlns:a16="http://schemas.microsoft.com/office/drawing/2014/main" xmlns="" id="{C0165A25-29E9-5A7B-48E2-C71535626A9C}"/>
              </a:ext>
            </a:extLst>
          </p:cNvPr>
          <p:cNvPicPr>
            <a:picLocks noChangeAspect="1"/>
          </p:cNvPicPr>
          <p:nvPr/>
        </p:nvPicPr>
        <p:blipFill>
          <a:blip r:embed="rId4"/>
          <a:stretch>
            <a:fillRect/>
          </a:stretch>
        </p:blipFill>
        <p:spPr>
          <a:xfrm>
            <a:off x="5210090" y="4276287"/>
            <a:ext cx="2133600" cy="866775"/>
          </a:xfrm>
          <a:prstGeom prst="rect">
            <a:avLst/>
          </a:prstGeom>
        </p:spPr>
      </p:pic>
      <p:sp>
        <p:nvSpPr>
          <p:cNvPr id="10" name="Ovale 9"/>
          <p:cNvSpPr/>
          <p:nvPr/>
        </p:nvSpPr>
        <p:spPr>
          <a:xfrm>
            <a:off x="3255222" y="1553708"/>
            <a:ext cx="6966807" cy="8303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764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xmlns="" id="{339A0F37-DE28-DC72-E18E-D228C0183AB5}"/>
              </a:ext>
            </a:extLst>
          </p:cNvPr>
          <p:cNvSpPr txBox="1"/>
          <p:nvPr/>
        </p:nvSpPr>
        <p:spPr>
          <a:xfrm>
            <a:off x="0" y="0"/>
            <a:ext cx="12192000" cy="1323439"/>
          </a:xfrm>
          <a:prstGeom prst="rect">
            <a:avLst/>
          </a:prstGeom>
          <a:noFill/>
        </p:spPr>
        <p:txBody>
          <a:bodyPr wrap="square">
            <a:spAutoFit/>
          </a:bodyPr>
          <a:lstStyle/>
          <a:p>
            <a:pPr algn="ctr"/>
            <a:r>
              <a:rPr lang="it-IT" sz="4000" b="1" dirty="0"/>
              <a:t>MEDICAL OPTIMIZATION OF PRE-EXINTING </a:t>
            </a:r>
          </a:p>
          <a:p>
            <a:pPr algn="ctr"/>
            <a:r>
              <a:rPr lang="it-IT" sz="4000" b="1" dirty="0"/>
              <a:t>CONDITIONS</a:t>
            </a:r>
          </a:p>
        </p:txBody>
      </p:sp>
      <p:sp>
        <p:nvSpPr>
          <p:cNvPr id="6" name="CasellaDiTesto 5">
            <a:extLst>
              <a:ext uri="{FF2B5EF4-FFF2-40B4-BE49-F238E27FC236}">
                <a16:creationId xmlns:a16="http://schemas.microsoft.com/office/drawing/2014/main" xmlns="" id="{7EECD300-AE90-06FD-0652-93ED275B3164}"/>
              </a:ext>
            </a:extLst>
          </p:cNvPr>
          <p:cNvSpPr txBox="1"/>
          <p:nvPr/>
        </p:nvSpPr>
        <p:spPr>
          <a:xfrm>
            <a:off x="484027" y="1489766"/>
            <a:ext cx="7776571" cy="1938992"/>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b="1" i="0" dirty="0">
                <a:effectLst/>
              </a:rPr>
              <a:t>Prehabilitation involves a preliminary screening and assessment of the patient’s physical, nutritional, and psychological qualities, followed by a structured and personalized multidisciplinary program started at least 4–5 weeks before surgery and requires the collaboration of surgeons, anesthesiologists, internists, family doctors, nurses, physiotherapists, nutritionists, kinesiologists, and psychologists</a:t>
            </a:r>
            <a:endParaRPr lang="it-IT" sz="2000" b="1" dirty="0"/>
          </a:p>
        </p:txBody>
      </p:sp>
      <p:pic>
        <p:nvPicPr>
          <p:cNvPr id="7" name="Picture 2" descr="Il fumo fa malissimo (e non stiamo parlando di salute) - la Repubblica">
            <a:extLst>
              <a:ext uri="{FF2B5EF4-FFF2-40B4-BE49-F238E27FC236}">
                <a16:creationId xmlns:a16="http://schemas.microsoft.com/office/drawing/2014/main" xmlns="" id="{9159EB03-1963-408E-D28B-8D155DD13E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70" t="5674" r="15853" b="5553"/>
          <a:stretch/>
        </p:blipFill>
        <p:spPr bwMode="auto">
          <a:xfrm>
            <a:off x="8789166" y="1362439"/>
            <a:ext cx="2700988" cy="21279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Per 5">
            <a:extLst>
              <a:ext uri="{FF2B5EF4-FFF2-40B4-BE49-F238E27FC236}">
                <a16:creationId xmlns:a16="http://schemas.microsoft.com/office/drawing/2014/main" xmlns="" id="{BC033880-59CC-1F64-DBB0-193AA02C25A7}"/>
              </a:ext>
            </a:extLst>
          </p:cNvPr>
          <p:cNvSpPr/>
          <p:nvPr/>
        </p:nvSpPr>
        <p:spPr>
          <a:xfrm>
            <a:off x="7247912" y="1097865"/>
            <a:ext cx="5919776" cy="2497825"/>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9" name="Picture 4" descr="Alcolismo: cause e soluzioni">
            <a:extLst>
              <a:ext uri="{FF2B5EF4-FFF2-40B4-BE49-F238E27FC236}">
                <a16:creationId xmlns:a16="http://schemas.microsoft.com/office/drawing/2014/main" xmlns="" id="{F716E61E-A460-9074-7543-17641C1BB5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8139" y="4042417"/>
            <a:ext cx="2904343" cy="1933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Per 8">
            <a:extLst>
              <a:ext uri="{FF2B5EF4-FFF2-40B4-BE49-F238E27FC236}">
                <a16:creationId xmlns:a16="http://schemas.microsoft.com/office/drawing/2014/main" xmlns="" id="{95DD122C-E747-2BAE-114F-09A71DAE801D}"/>
              </a:ext>
            </a:extLst>
          </p:cNvPr>
          <p:cNvSpPr/>
          <p:nvPr/>
        </p:nvSpPr>
        <p:spPr>
          <a:xfrm>
            <a:off x="7237554" y="3837141"/>
            <a:ext cx="5824493" cy="2379729"/>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11" name="Picture 8" descr="Marcell Jacobs, che tempo in allenamento sui 60 metri (VIDEO) - Men's  Health Italia">
            <a:extLst>
              <a:ext uri="{FF2B5EF4-FFF2-40B4-BE49-F238E27FC236}">
                <a16:creationId xmlns:a16="http://schemas.microsoft.com/office/drawing/2014/main" xmlns="" id="{3CF42C5F-B9EE-A917-1AD6-DBAB3C5426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500" y="3968706"/>
            <a:ext cx="3442996" cy="2296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0" descr="omino bianco con punto interrogativo.jpg">
            <a:extLst>
              <a:ext uri="{FF2B5EF4-FFF2-40B4-BE49-F238E27FC236}">
                <a16:creationId xmlns:a16="http://schemas.microsoft.com/office/drawing/2014/main" xmlns="" id="{28A5021E-32B8-9B75-256C-7AC449393D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5185" y="4488250"/>
            <a:ext cx="1308018" cy="13042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acca per sangue doppia - BBD - Demophorius Healthcare - CPDA-1">
            <a:extLst>
              <a:ext uri="{FF2B5EF4-FFF2-40B4-BE49-F238E27FC236}">
                <a16:creationId xmlns:a16="http://schemas.microsoft.com/office/drawing/2014/main" xmlns="" id="{19EC6203-B460-813D-39A2-764168A80F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3461" y="3914832"/>
            <a:ext cx="2368281" cy="2368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asellaDiTesto 13">
            <a:extLst>
              <a:ext uri="{FF2B5EF4-FFF2-40B4-BE49-F238E27FC236}">
                <a16:creationId xmlns:a16="http://schemas.microsoft.com/office/drawing/2014/main" xmlns="" id="{73E5CAED-E62B-EF53-8CA0-775B58A6C0F2}"/>
              </a:ext>
            </a:extLst>
          </p:cNvPr>
          <p:cNvSpPr txBox="1"/>
          <p:nvPr/>
        </p:nvSpPr>
        <p:spPr>
          <a:xfrm>
            <a:off x="4018161" y="6315068"/>
            <a:ext cx="4458879" cy="461665"/>
          </a:xfrm>
          <a:prstGeom prst="rect">
            <a:avLst/>
          </a:prstGeom>
          <a:noFill/>
        </p:spPr>
        <p:txBody>
          <a:bodyPr wrap="square" rtlCol="0">
            <a:spAutoFit/>
          </a:bodyPr>
          <a:lstStyle/>
          <a:p>
            <a:pPr algn="ctr"/>
            <a:r>
              <a:rPr lang="it-IT" sz="2400" b="1" dirty="0"/>
              <a:t>Correzione dell’anemia</a:t>
            </a:r>
          </a:p>
        </p:txBody>
      </p:sp>
    </p:spTree>
    <p:extLst>
      <p:ext uri="{BB962C8B-B14F-4D97-AF65-F5344CB8AC3E}">
        <p14:creationId xmlns:p14="http://schemas.microsoft.com/office/powerpoint/2010/main" val="93660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6"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68D597AA-B4A9-E876-C471-13E377EA95C1}"/>
              </a:ext>
            </a:extLst>
          </p:cNvPr>
          <p:cNvPicPr>
            <a:picLocks noChangeAspect="1"/>
          </p:cNvPicPr>
          <p:nvPr/>
        </p:nvPicPr>
        <p:blipFill>
          <a:blip r:embed="rId2"/>
          <a:stretch>
            <a:fillRect/>
          </a:stretch>
        </p:blipFill>
        <p:spPr>
          <a:xfrm>
            <a:off x="1108241" y="1935115"/>
            <a:ext cx="2780225" cy="2536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asellaDiTesto 5">
            <a:extLst>
              <a:ext uri="{FF2B5EF4-FFF2-40B4-BE49-F238E27FC236}">
                <a16:creationId xmlns:a16="http://schemas.microsoft.com/office/drawing/2014/main" xmlns="" id="{B300864C-C4FD-5955-B313-8E4B58311D96}"/>
              </a:ext>
            </a:extLst>
          </p:cNvPr>
          <p:cNvSpPr txBox="1"/>
          <p:nvPr/>
        </p:nvSpPr>
        <p:spPr>
          <a:xfrm flipH="1">
            <a:off x="0" y="528458"/>
            <a:ext cx="12192000" cy="707886"/>
          </a:xfrm>
          <a:prstGeom prst="rect">
            <a:avLst/>
          </a:prstGeom>
          <a:noFill/>
        </p:spPr>
        <p:txBody>
          <a:bodyPr wrap="square" rtlCol="0">
            <a:spAutoFit/>
          </a:bodyPr>
          <a:lstStyle/>
          <a:p>
            <a:pPr algn="ctr"/>
            <a:r>
              <a:rPr lang="it-IT" sz="4000" b="1" dirty="0"/>
              <a:t>PREHABILITATION’S ELEMENTS</a:t>
            </a:r>
          </a:p>
        </p:txBody>
      </p:sp>
      <p:sp>
        <p:nvSpPr>
          <p:cNvPr id="7" name="CasellaDiTesto 6">
            <a:extLst>
              <a:ext uri="{FF2B5EF4-FFF2-40B4-BE49-F238E27FC236}">
                <a16:creationId xmlns:a16="http://schemas.microsoft.com/office/drawing/2014/main" xmlns="" id="{BCFA65A5-B0A4-C655-5D84-CA7279091080}"/>
              </a:ext>
            </a:extLst>
          </p:cNvPr>
          <p:cNvSpPr txBox="1"/>
          <p:nvPr/>
        </p:nvSpPr>
        <p:spPr>
          <a:xfrm>
            <a:off x="4083074" y="2339691"/>
            <a:ext cx="6618387" cy="2251065"/>
          </a:xfrm>
          <a:prstGeom prst="rect">
            <a:avLst/>
          </a:prstGeom>
          <a:noFill/>
        </p:spPr>
        <p:txBody>
          <a:bodyPr wrap="square" rtlCol="0">
            <a:spAutoFit/>
          </a:bodyPr>
          <a:lstStyle/>
          <a:p>
            <a:pPr marL="342900" indent="-342900">
              <a:lnSpc>
                <a:spcPct val="150000"/>
              </a:lnSpc>
              <a:buFont typeface="+mj-lt"/>
              <a:buAutoNum type="arabicPeriod"/>
            </a:pPr>
            <a:r>
              <a:rPr lang="it-IT" sz="2400" b="1" dirty="0" err="1"/>
              <a:t>Medical</a:t>
            </a:r>
            <a:r>
              <a:rPr lang="it-IT" sz="2400" b="1" dirty="0"/>
              <a:t> </a:t>
            </a:r>
            <a:r>
              <a:rPr lang="it-IT" sz="2400" b="1" dirty="0" err="1"/>
              <a:t>optimization</a:t>
            </a:r>
            <a:r>
              <a:rPr lang="it-IT" sz="2400" b="1" dirty="0"/>
              <a:t> of </a:t>
            </a:r>
            <a:r>
              <a:rPr lang="it-IT" sz="2400" b="1" dirty="0" err="1"/>
              <a:t>pre-exinting</a:t>
            </a:r>
            <a:r>
              <a:rPr lang="it-IT" sz="2400" b="1" dirty="0"/>
              <a:t> </a:t>
            </a:r>
            <a:r>
              <a:rPr lang="it-IT" sz="2400" b="1" dirty="0" err="1"/>
              <a:t>conditions</a:t>
            </a:r>
            <a:endParaRPr lang="it-IT" sz="2400" b="1" dirty="0"/>
          </a:p>
          <a:p>
            <a:pPr marL="342900" indent="-342900">
              <a:lnSpc>
                <a:spcPct val="150000"/>
              </a:lnSpc>
              <a:buFont typeface="+mj-lt"/>
              <a:buAutoNum type="arabicPeriod"/>
            </a:pPr>
            <a:r>
              <a:rPr lang="it-IT" sz="2400" b="1" dirty="0" err="1"/>
              <a:t>Physical</a:t>
            </a:r>
            <a:r>
              <a:rPr lang="it-IT" sz="2400" b="1" dirty="0"/>
              <a:t> fitness</a:t>
            </a:r>
          </a:p>
          <a:p>
            <a:pPr marL="342900" indent="-342900">
              <a:lnSpc>
                <a:spcPct val="150000"/>
              </a:lnSpc>
              <a:buFont typeface="+mj-lt"/>
              <a:buAutoNum type="arabicPeriod"/>
            </a:pPr>
            <a:r>
              <a:rPr lang="it-IT" sz="2400" b="1" dirty="0" err="1"/>
              <a:t>Nutritional</a:t>
            </a:r>
            <a:r>
              <a:rPr lang="it-IT" sz="2400" b="1" dirty="0"/>
              <a:t> status</a:t>
            </a:r>
          </a:p>
          <a:p>
            <a:pPr marL="342900" indent="-342900">
              <a:lnSpc>
                <a:spcPct val="150000"/>
              </a:lnSpc>
              <a:buFont typeface="+mj-lt"/>
              <a:buAutoNum type="arabicPeriod"/>
            </a:pPr>
            <a:r>
              <a:rPr lang="it-IT" sz="2400" b="1" dirty="0" err="1"/>
              <a:t>Psychological</a:t>
            </a:r>
            <a:r>
              <a:rPr lang="it-IT" sz="2400" b="1" dirty="0"/>
              <a:t> support</a:t>
            </a:r>
          </a:p>
        </p:txBody>
      </p:sp>
      <p:sp>
        <p:nvSpPr>
          <p:cNvPr id="2" name="Ovale 1"/>
          <p:cNvSpPr/>
          <p:nvPr/>
        </p:nvSpPr>
        <p:spPr>
          <a:xfrm>
            <a:off x="3888466" y="2928013"/>
            <a:ext cx="3272733" cy="6930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53836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1E9E6F2F-B1D4-7B14-9925-68AACAE89E2B}"/>
              </a:ext>
            </a:extLst>
          </p:cNvPr>
          <p:cNvSpPr txBox="1"/>
          <p:nvPr/>
        </p:nvSpPr>
        <p:spPr>
          <a:xfrm flipH="1">
            <a:off x="0" y="92463"/>
            <a:ext cx="12192000" cy="584775"/>
          </a:xfrm>
          <a:prstGeom prst="rect">
            <a:avLst/>
          </a:prstGeom>
          <a:noFill/>
        </p:spPr>
        <p:txBody>
          <a:bodyPr wrap="square" rtlCol="0">
            <a:spAutoFit/>
          </a:bodyPr>
          <a:lstStyle/>
          <a:p>
            <a:pPr algn="ctr"/>
            <a:r>
              <a:rPr lang="it-IT" sz="3200" b="1" dirty="0"/>
              <a:t>PHYSICAL EXERCISE</a:t>
            </a:r>
          </a:p>
        </p:txBody>
      </p:sp>
      <p:grpSp>
        <p:nvGrpSpPr>
          <p:cNvPr id="5" name="Gruppo 4">
            <a:extLst>
              <a:ext uri="{FF2B5EF4-FFF2-40B4-BE49-F238E27FC236}">
                <a16:creationId xmlns:a16="http://schemas.microsoft.com/office/drawing/2014/main" xmlns="" id="{E22DFE8F-F477-EB87-D8E6-8293B6EA9191}"/>
              </a:ext>
            </a:extLst>
          </p:cNvPr>
          <p:cNvGrpSpPr/>
          <p:nvPr/>
        </p:nvGrpSpPr>
        <p:grpSpPr>
          <a:xfrm>
            <a:off x="1973895" y="742658"/>
            <a:ext cx="8612838" cy="1181804"/>
            <a:chOff x="361447" y="1042350"/>
            <a:chExt cx="8612838" cy="1181804"/>
          </a:xfrm>
        </p:grpSpPr>
        <p:pic>
          <p:nvPicPr>
            <p:cNvPr id="6" name="Immagine 5">
              <a:extLst>
                <a:ext uri="{FF2B5EF4-FFF2-40B4-BE49-F238E27FC236}">
                  <a16:creationId xmlns:a16="http://schemas.microsoft.com/office/drawing/2014/main" xmlns="" id="{CDD57085-83A0-6B53-EB07-D8B70B00C985}"/>
                </a:ext>
              </a:extLst>
            </p:cNvPr>
            <p:cNvPicPr>
              <a:picLocks noChangeAspect="1"/>
            </p:cNvPicPr>
            <p:nvPr/>
          </p:nvPicPr>
          <p:blipFill>
            <a:blip r:embed="rId2"/>
            <a:stretch>
              <a:fillRect/>
            </a:stretch>
          </p:blipFill>
          <p:spPr>
            <a:xfrm>
              <a:off x="361447" y="1042350"/>
              <a:ext cx="8612838" cy="1162050"/>
            </a:xfrm>
            <a:prstGeom prst="rect">
              <a:avLst/>
            </a:prstGeom>
          </p:spPr>
        </p:pic>
        <p:pic>
          <p:nvPicPr>
            <p:cNvPr id="7" name="Picture 2" descr="Journal of Gastrointestinal Surgery | Home">
              <a:extLst>
                <a:ext uri="{FF2B5EF4-FFF2-40B4-BE49-F238E27FC236}">
                  <a16:creationId xmlns:a16="http://schemas.microsoft.com/office/drawing/2014/main" xmlns="" id="{44D0728F-B9CA-AFE8-E4E8-B97596F30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7985" y="1062104"/>
              <a:ext cx="876300" cy="116205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Immagine 7">
            <a:extLst>
              <a:ext uri="{FF2B5EF4-FFF2-40B4-BE49-F238E27FC236}">
                <a16:creationId xmlns:a16="http://schemas.microsoft.com/office/drawing/2014/main" xmlns="" id="{A3E11E99-8D41-7DB2-54BD-6AAA45ACB1B4}"/>
              </a:ext>
            </a:extLst>
          </p:cNvPr>
          <p:cNvPicPr>
            <a:picLocks noChangeAspect="1"/>
          </p:cNvPicPr>
          <p:nvPr/>
        </p:nvPicPr>
        <p:blipFill>
          <a:blip r:embed="rId4"/>
          <a:stretch>
            <a:fillRect/>
          </a:stretch>
        </p:blipFill>
        <p:spPr>
          <a:xfrm>
            <a:off x="281236" y="1981217"/>
            <a:ext cx="7538281" cy="1884570"/>
          </a:xfrm>
          <a:prstGeom prst="rect">
            <a:avLst/>
          </a:prstGeom>
        </p:spPr>
      </p:pic>
      <p:sp>
        <p:nvSpPr>
          <p:cNvPr id="9" name="CasellaDiTesto 8">
            <a:extLst>
              <a:ext uri="{FF2B5EF4-FFF2-40B4-BE49-F238E27FC236}">
                <a16:creationId xmlns:a16="http://schemas.microsoft.com/office/drawing/2014/main" xmlns="" id="{5E84CE2A-4C27-7683-FCBE-2D87F9A6BBA6}"/>
              </a:ext>
            </a:extLst>
          </p:cNvPr>
          <p:cNvSpPr txBox="1"/>
          <p:nvPr/>
        </p:nvSpPr>
        <p:spPr>
          <a:xfrm>
            <a:off x="8007538" y="6581001"/>
            <a:ext cx="4184462" cy="276999"/>
          </a:xfrm>
          <a:prstGeom prst="rect">
            <a:avLst/>
          </a:prstGeom>
          <a:noFill/>
        </p:spPr>
        <p:txBody>
          <a:bodyPr wrap="square" rtlCol="0">
            <a:spAutoFit/>
          </a:bodyPr>
          <a:lstStyle/>
          <a:p>
            <a:pPr algn="r"/>
            <a:r>
              <a:rPr lang="it-IT" sz="1200" b="1" i="1" dirty="0" err="1"/>
              <a:t>Heger</a:t>
            </a:r>
            <a:r>
              <a:rPr lang="it-IT" sz="1200" b="1" i="1" dirty="0"/>
              <a:t> P et al. J </a:t>
            </a:r>
            <a:r>
              <a:rPr lang="it-IT" sz="1200" b="1" i="1" dirty="0" err="1"/>
              <a:t>Gastrointest</a:t>
            </a:r>
            <a:r>
              <a:rPr lang="it-IT" sz="1200" b="1" i="1" dirty="0"/>
              <a:t> </a:t>
            </a:r>
            <a:r>
              <a:rPr lang="it-IT" sz="1200" b="1" i="1" dirty="0" err="1"/>
              <a:t>Surg</a:t>
            </a:r>
            <a:r>
              <a:rPr lang="it-IT" sz="1200" b="1" i="1" dirty="0"/>
              <a:t>. </a:t>
            </a:r>
            <a:r>
              <a:rPr lang="it-IT" sz="1200" b="1" i="1" dirty="0">
                <a:effectLst/>
              </a:rPr>
              <a:t> 2020 Jun;24(6):1375-1385</a:t>
            </a:r>
            <a:endParaRPr lang="it-IT" sz="1200" b="1" i="1" dirty="0"/>
          </a:p>
        </p:txBody>
      </p:sp>
      <p:pic>
        <p:nvPicPr>
          <p:cNvPr id="10" name="Immagine 9">
            <a:extLst>
              <a:ext uri="{FF2B5EF4-FFF2-40B4-BE49-F238E27FC236}">
                <a16:creationId xmlns:a16="http://schemas.microsoft.com/office/drawing/2014/main" xmlns="" id="{801B1968-9E5D-3BD3-389F-61E96C7D0B48}"/>
              </a:ext>
            </a:extLst>
          </p:cNvPr>
          <p:cNvPicPr>
            <a:picLocks noChangeAspect="1"/>
          </p:cNvPicPr>
          <p:nvPr/>
        </p:nvPicPr>
        <p:blipFill>
          <a:blip r:embed="rId5"/>
          <a:stretch>
            <a:fillRect/>
          </a:stretch>
        </p:blipFill>
        <p:spPr>
          <a:xfrm>
            <a:off x="4889602" y="4538471"/>
            <a:ext cx="7116168" cy="1962424"/>
          </a:xfrm>
          <a:prstGeom prst="rect">
            <a:avLst/>
          </a:prstGeom>
        </p:spPr>
      </p:pic>
      <p:sp>
        <p:nvSpPr>
          <p:cNvPr id="11" name="CasellaDiTesto 10">
            <a:extLst>
              <a:ext uri="{FF2B5EF4-FFF2-40B4-BE49-F238E27FC236}">
                <a16:creationId xmlns:a16="http://schemas.microsoft.com/office/drawing/2014/main" xmlns="" id="{DEEFB403-2D98-61FE-081A-5C286B40E2D1}"/>
              </a:ext>
            </a:extLst>
          </p:cNvPr>
          <p:cNvSpPr txBox="1"/>
          <p:nvPr/>
        </p:nvSpPr>
        <p:spPr>
          <a:xfrm>
            <a:off x="7925159" y="2422199"/>
            <a:ext cx="4006470" cy="1077218"/>
          </a:xfrm>
          <a:prstGeom prst="rect">
            <a:avLst/>
          </a:prstGeom>
          <a:noFill/>
        </p:spPr>
        <p:txBody>
          <a:bodyPr wrap="square">
            <a:spAutoFit/>
          </a:bodyPr>
          <a:lstStyle/>
          <a:p>
            <a:pPr algn="just"/>
            <a:r>
              <a:rPr lang="en-US" sz="1600" b="1" dirty="0"/>
              <a:t>Meta-analysis showed a significant reduction in overall postoperative complications in the </a:t>
            </a:r>
            <a:r>
              <a:rPr lang="en-US" sz="1600" b="1" dirty="0" err="1"/>
              <a:t>prehabilitation</a:t>
            </a:r>
            <a:r>
              <a:rPr lang="en-US" sz="1600" b="1" dirty="0"/>
              <a:t> group compared with the controls</a:t>
            </a:r>
            <a:endParaRPr lang="it-IT" sz="1600" b="1" dirty="0"/>
          </a:p>
        </p:txBody>
      </p:sp>
      <p:sp>
        <p:nvSpPr>
          <p:cNvPr id="12" name="CasellaDiTesto 11">
            <a:extLst>
              <a:ext uri="{FF2B5EF4-FFF2-40B4-BE49-F238E27FC236}">
                <a16:creationId xmlns:a16="http://schemas.microsoft.com/office/drawing/2014/main" xmlns="" id="{FDE0761E-184D-FADA-9489-A5E26DF29D44}"/>
              </a:ext>
            </a:extLst>
          </p:cNvPr>
          <p:cNvSpPr txBox="1"/>
          <p:nvPr/>
        </p:nvSpPr>
        <p:spPr>
          <a:xfrm>
            <a:off x="281236" y="5227296"/>
            <a:ext cx="4419101" cy="584775"/>
          </a:xfrm>
          <a:prstGeom prst="rect">
            <a:avLst/>
          </a:prstGeom>
          <a:noFill/>
        </p:spPr>
        <p:txBody>
          <a:bodyPr wrap="square">
            <a:spAutoFit/>
          </a:bodyPr>
          <a:lstStyle/>
          <a:p>
            <a:pPr algn="just"/>
            <a:r>
              <a:rPr lang="en-US" sz="1600" b="1" dirty="0"/>
              <a:t>Significantly lower pulmonary complication rate after </a:t>
            </a:r>
            <a:r>
              <a:rPr lang="en-US" sz="1600" b="1" dirty="0" err="1"/>
              <a:t>prehabilitation</a:t>
            </a:r>
            <a:endParaRPr lang="it-IT" sz="1600" b="1" dirty="0"/>
          </a:p>
        </p:txBody>
      </p:sp>
      <p:sp>
        <p:nvSpPr>
          <p:cNvPr id="13" name="CasellaDiTesto 12">
            <a:extLst>
              <a:ext uri="{FF2B5EF4-FFF2-40B4-BE49-F238E27FC236}">
                <a16:creationId xmlns:a16="http://schemas.microsoft.com/office/drawing/2014/main" xmlns="" id="{75679C59-4E6B-7873-CDD0-966FC02DBFBA}"/>
              </a:ext>
            </a:extLst>
          </p:cNvPr>
          <p:cNvSpPr txBox="1"/>
          <p:nvPr/>
        </p:nvSpPr>
        <p:spPr>
          <a:xfrm>
            <a:off x="1296517" y="4061418"/>
            <a:ext cx="9598966" cy="369332"/>
          </a:xfrm>
          <a:prstGeom prst="rect">
            <a:avLst/>
          </a:prstGeom>
          <a:noFill/>
          <a:ln w="25400">
            <a:solidFill>
              <a:schemeClr val="tx1"/>
            </a:solidFill>
          </a:ln>
        </p:spPr>
        <p:txBody>
          <a:bodyPr wrap="square">
            <a:spAutoFit/>
          </a:bodyPr>
          <a:lstStyle/>
          <a:p>
            <a:r>
              <a:rPr lang="en-US" b="1" i="1" dirty="0">
                <a:solidFill>
                  <a:srgbClr val="FF0000"/>
                </a:solidFill>
              </a:rPr>
              <a:t>The </a:t>
            </a:r>
            <a:r>
              <a:rPr lang="en-US" b="1" i="1" dirty="0" err="1">
                <a:solidFill>
                  <a:srgbClr val="FF0000"/>
                </a:solidFill>
              </a:rPr>
              <a:t>prehabilitation</a:t>
            </a:r>
            <a:r>
              <a:rPr lang="en-US" b="1" i="1" dirty="0">
                <a:solidFill>
                  <a:srgbClr val="FF0000"/>
                </a:solidFill>
              </a:rPr>
              <a:t> sessions included aerobic training in various modes (ergometer or walking) </a:t>
            </a:r>
            <a:endParaRPr lang="it-IT" b="1" i="1" dirty="0">
              <a:solidFill>
                <a:srgbClr val="FF0000"/>
              </a:solidFill>
            </a:endParaRPr>
          </a:p>
        </p:txBody>
      </p:sp>
    </p:spTree>
    <p:extLst>
      <p:ext uri="{BB962C8B-B14F-4D97-AF65-F5344CB8AC3E}">
        <p14:creationId xmlns:p14="http://schemas.microsoft.com/office/powerpoint/2010/main" val="1878732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68D597AA-B4A9-E876-C471-13E377EA95C1}"/>
              </a:ext>
            </a:extLst>
          </p:cNvPr>
          <p:cNvPicPr>
            <a:picLocks noChangeAspect="1"/>
          </p:cNvPicPr>
          <p:nvPr/>
        </p:nvPicPr>
        <p:blipFill>
          <a:blip r:embed="rId2"/>
          <a:stretch>
            <a:fillRect/>
          </a:stretch>
        </p:blipFill>
        <p:spPr>
          <a:xfrm>
            <a:off x="1108241" y="1935115"/>
            <a:ext cx="2780225" cy="2536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asellaDiTesto 5">
            <a:extLst>
              <a:ext uri="{FF2B5EF4-FFF2-40B4-BE49-F238E27FC236}">
                <a16:creationId xmlns:a16="http://schemas.microsoft.com/office/drawing/2014/main" xmlns="" id="{B300864C-C4FD-5955-B313-8E4B58311D96}"/>
              </a:ext>
            </a:extLst>
          </p:cNvPr>
          <p:cNvSpPr txBox="1"/>
          <p:nvPr/>
        </p:nvSpPr>
        <p:spPr>
          <a:xfrm flipH="1">
            <a:off x="0" y="528458"/>
            <a:ext cx="12192000" cy="707886"/>
          </a:xfrm>
          <a:prstGeom prst="rect">
            <a:avLst/>
          </a:prstGeom>
          <a:noFill/>
        </p:spPr>
        <p:txBody>
          <a:bodyPr wrap="square" rtlCol="0">
            <a:spAutoFit/>
          </a:bodyPr>
          <a:lstStyle/>
          <a:p>
            <a:pPr algn="ctr"/>
            <a:r>
              <a:rPr lang="it-IT" sz="4000" b="1" dirty="0"/>
              <a:t>PREHABILITATION’S ELEMENTS</a:t>
            </a:r>
          </a:p>
        </p:txBody>
      </p:sp>
      <p:sp>
        <p:nvSpPr>
          <p:cNvPr id="7" name="CasellaDiTesto 6">
            <a:extLst>
              <a:ext uri="{FF2B5EF4-FFF2-40B4-BE49-F238E27FC236}">
                <a16:creationId xmlns:a16="http://schemas.microsoft.com/office/drawing/2014/main" xmlns="" id="{BCFA65A5-B0A4-C655-5D84-CA7279091080}"/>
              </a:ext>
            </a:extLst>
          </p:cNvPr>
          <p:cNvSpPr txBox="1"/>
          <p:nvPr/>
        </p:nvSpPr>
        <p:spPr>
          <a:xfrm>
            <a:off x="4083074" y="2339691"/>
            <a:ext cx="6618387" cy="2251065"/>
          </a:xfrm>
          <a:prstGeom prst="rect">
            <a:avLst/>
          </a:prstGeom>
          <a:noFill/>
        </p:spPr>
        <p:txBody>
          <a:bodyPr wrap="square" rtlCol="0">
            <a:spAutoFit/>
          </a:bodyPr>
          <a:lstStyle/>
          <a:p>
            <a:pPr marL="342900" indent="-342900">
              <a:lnSpc>
                <a:spcPct val="150000"/>
              </a:lnSpc>
              <a:buFont typeface="+mj-lt"/>
              <a:buAutoNum type="arabicPeriod"/>
            </a:pPr>
            <a:r>
              <a:rPr lang="it-IT" sz="2400" b="1" dirty="0" err="1"/>
              <a:t>Medical</a:t>
            </a:r>
            <a:r>
              <a:rPr lang="it-IT" sz="2400" b="1" dirty="0"/>
              <a:t> </a:t>
            </a:r>
            <a:r>
              <a:rPr lang="it-IT" sz="2400" b="1" dirty="0" err="1"/>
              <a:t>optimization</a:t>
            </a:r>
            <a:r>
              <a:rPr lang="it-IT" sz="2400" b="1" dirty="0"/>
              <a:t> of </a:t>
            </a:r>
            <a:r>
              <a:rPr lang="it-IT" sz="2400" b="1" dirty="0" err="1"/>
              <a:t>pre-exinting</a:t>
            </a:r>
            <a:r>
              <a:rPr lang="it-IT" sz="2400" b="1" dirty="0"/>
              <a:t> </a:t>
            </a:r>
            <a:r>
              <a:rPr lang="it-IT" sz="2400" b="1" dirty="0" err="1"/>
              <a:t>conditions</a:t>
            </a:r>
            <a:endParaRPr lang="it-IT" sz="2400" b="1" dirty="0"/>
          </a:p>
          <a:p>
            <a:pPr marL="342900" indent="-342900">
              <a:lnSpc>
                <a:spcPct val="150000"/>
              </a:lnSpc>
              <a:buFont typeface="+mj-lt"/>
              <a:buAutoNum type="arabicPeriod"/>
            </a:pPr>
            <a:r>
              <a:rPr lang="it-IT" sz="2400" b="1" dirty="0" err="1"/>
              <a:t>Physical</a:t>
            </a:r>
            <a:r>
              <a:rPr lang="it-IT" sz="2400" b="1" dirty="0"/>
              <a:t> fitness</a:t>
            </a:r>
          </a:p>
          <a:p>
            <a:pPr marL="342900" indent="-342900">
              <a:lnSpc>
                <a:spcPct val="150000"/>
              </a:lnSpc>
              <a:buFont typeface="+mj-lt"/>
              <a:buAutoNum type="arabicPeriod"/>
            </a:pPr>
            <a:r>
              <a:rPr lang="it-IT" sz="2400" b="1" dirty="0" err="1"/>
              <a:t>Nutritional</a:t>
            </a:r>
            <a:r>
              <a:rPr lang="it-IT" sz="2400" b="1" dirty="0"/>
              <a:t> status</a:t>
            </a:r>
          </a:p>
          <a:p>
            <a:pPr marL="342900" indent="-342900">
              <a:lnSpc>
                <a:spcPct val="150000"/>
              </a:lnSpc>
              <a:buFont typeface="+mj-lt"/>
              <a:buAutoNum type="arabicPeriod"/>
            </a:pPr>
            <a:r>
              <a:rPr lang="it-IT" sz="2400" b="1" dirty="0" err="1"/>
              <a:t>Psychological</a:t>
            </a:r>
            <a:r>
              <a:rPr lang="it-IT" sz="2400" b="1" dirty="0"/>
              <a:t> support</a:t>
            </a:r>
          </a:p>
        </p:txBody>
      </p:sp>
      <p:sp>
        <p:nvSpPr>
          <p:cNvPr id="2" name="Ovale 1"/>
          <p:cNvSpPr/>
          <p:nvPr/>
        </p:nvSpPr>
        <p:spPr>
          <a:xfrm>
            <a:off x="3888466" y="3465223"/>
            <a:ext cx="3272733" cy="6930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69801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333B4E0B-C385-ACF0-B08F-FC243B7E19E2}"/>
              </a:ext>
            </a:extLst>
          </p:cNvPr>
          <p:cNvSpPr txBox="1"/>
          <p:nvPr/>
        </p:nvSpPr>
        <p:spPr>
          <a:xfrm flipH="1">
            <a:off x="0" y="99266"/>
            <a:ext cx="12192000" cy="584775"/>
          </a:xfrm>
          <a:prstGeom prst="rect">
            <a:avLst/>
          </a:prstGeom>
          <a:noFill/>
        </p:spPr>
        <p:txBody>
          <a:bodyPr wrap="square" rtlCol="0">
            <a:spAutoFit/>
          </a:bodyPr>
          <a:lstStyle/>
          <a:p>
            <a:pPr algn="ctr"/>
            <a:r>
              <a:rPr lang="it-IT" sz="3200" b="1" dirty="0"/>
              <a:t>NUTRITIONAL STATUS</a:t>
            </a:r>
          </a:p>
        </p:txBody>
      </p:sp>
      <p:sp>
        <p:nvSpPr>
          <p:cNvPr id="5" name="CasellaDiTesto 4">
            <a:extLst>
              <a:ext uri="{FF2B5EF4-FFF2-40B4-BE49-F238E27FC236}">
                <a16:creationId xmlns:a16="http://schemas.microsoft.com/office/drawing/2014/main" xmlns="" id="{1463B27D-692E-B07F-EFA9-1DF6A3E823CF}"/>
              </a:ext>
            </a:extLst>
          </p:cNvPr>
          <p:cNvSpPr txBox="1"/>
          <p:nvPr/>
        </p:nvSpPr>
        <p:spPr>
          <a:xfrm>
            <a:off x="6352672" y="3587451"/>
            <a:ext cx="5546512" cy="2039020"/>
          </a:xfrm>
          <a:prstGeom prst="rect">
            <a:avLst/>
          </a:prstGeom>
          <a:noFill/>
        </p:spPr>
        <p:txBody>
          <a:bodyPr wrap="square">
            <a:spAutoFit/>
          </a:bodyPr>
          <a:lstStyle/>
          <a:p>
            <a:pPr marL="285750" indent="-285750" algn="just">
              <a:buFont typeface="Wingdings" panose="05000000000000000000" pitchFamily="2" charset="2"/>
              <a:buChar char="Ø"/>
            </a:pPr>
            <a:r>
              <a:rPr lang="en-US" sz="1600" b="1" dirty="0"/>
              <a:t>Preoperative IMN reduces the risk of developing infectious complications after surgery for gastrointestinal cancer</a:t>
            </a:r>
          </a:p>
          <a:p>
            <a:pPr algn="just"/>
            <a:r>
              <a:rPr lang="en-US" sz="1000" b="1" dirty="0"/>
              <a:t> </a:t>
            </a:r>
            <a:endParaRPr lang="en-US" sz="800" b="1" dirty="0"/>
          </a:p>
          <a:p>
            <a:pPr marL="285750" indent="-285750" algn="just">
              <a:buFont typeface="Wingdings" panose="05000000000000000000" pitchFamily="2" charset="2"/>
              <a:buChar char="Ø"/>
            </a:pPr>
            <a:r>
              <a:rPr lang="en-US" sz="1600" b="1" dirty="0"/>
              <a:t>A minimum of 5 to 7 days would be optimal for the intended benefits of IMN on outcomes</a:t>
            </a:r>
          </a:p>
          <a:p>
            <a:pPr marL="285750" indent="-285750" algn="just">
              <a:buFont typeface="Wingdings" panose="05000000000000000000" pitchFamily="2" charset="2"/>
              <a:buChar char="Ø"/>
            </a:pPr>
            <a:endParaRPr lang="en-US" sz="1050" b="1" dirty="0"/>
          </a:p>
          <a:p>
            <a:pPr marL="285750" indent="-285750" algn="just">
              <a:buFont typeface="Wingdings" panose="05000000000000000000" pitchFamily="2" charset="2"/>
              <a:buChar char="Ø"/>
            </a:pPr>
            <a:r>
              <a:rPr lang="en-US" sz="1600" b="1" dirty="0"/>
              <a:t>Preoperative administration of IMN did not impact mortality</a:t>
            </a:r>
          </a:p>
          <a:p>
            <a:pPr algn="just"/>
            <a:endParaRPr lang="en-US" sz="1000" b="1" dirty="0"/>
          </a:p>
        </p:txBody>
      </p:sp>
      <p:grpSp>
        <p:nvGrpSpPr>
          <p:cNvPr id="6" name="Gruppo 5">
            <a:extLst>
              <a:ext uri="{FF2B5EF4-FFF2-40B4-BE49-F238E27FC236}">
                <a16:creationId xmlns:a16="http://schemas.microsoft.com/office/drawing/2014/main" xmlns="" id="{D73E055C-3B80-B724-15F7-D2EF6E91A612}"/>
              </a:ext>
            </a:extLst>
          </p:cNvPr>
          <p:cNvGrpSpPr/>
          <p:nvPr/>
        </p:nvGrpSpPr>
        <p:grpSpPr>
          <a:xfrm>
            <a:off x="2515787" y="770205"/>
            <a:ext cx="6610141" cy="1603100"/>
            <a:chOff x="264437" y="2966001"/>
            <a:chExt cx="8524876" cy="2088895"/>
          </a:xfrm>
        </p:grpSpPr>
        <p:pic>
          <p:nvPicPr>
            <p:cNvPr id="7" name="Immagine 6">
              <a:extLst>
                <a:ext uri="{FF2B5EF4-FFF2-40B4-BE49-F238E27FC236}">
                  <a16:creationId xmlns:a16="http://schemas.microsoft.com/office/drawing/2014/main" xmlns="" id="{31616BDF-ECB0-7C0A-43D5-18A6093B40B1}"/>
                </a:ext>
              </a:extLst>
            </p:cNvPr>
            <p:cNvPicPr>
              <a:picLocks noChangeAspect="1"/>
            </p:cNvPicPr>
            <p:nvPr/>
          </p:nvPicPr>
          <p:blipFill>
            <a:blip r:embed="rId2"/>
            <a:stretch>
              <a:fillRect/>
            </a:stretch>
          </p:blipFill>
          <p:spPr>
            <a:xfrm>
              <a:off x="264437" y="2966001"/>
              <a:ext cx="8524875" cy="2066925"/>
            </a:xfrm>
            <a:prstGeom prst="rect">
              <a:avLst/>
            </a:prstGeom>
          </p:spPr>
        </p:pic>
        <p:pic>
          <p:nvPicPr>
            <p:cNvPr id="8" name="Picture 2" descr="Annals of Surgery – Retraction Watch">
              <a:extLst>
                <a:ext uri="{FF2B5EF4-FFF2-40B4-BE49-F238E27FC236}">
                  <a16:creationId xmlns:a16="http://schemas.microsoft.com/office/drawing/2014/main" xmlns="" id="{2A59ECCC-7C28-EDCF-CB37-7B5EAC87F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943" y="3615011"/>
              <a:ext cx="1032370" cy="1439885"/>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Immagine 8">
            <a:extLst>
              <a:ext uri="{FF2B5EF4-FFF2-40B4-BE49-F238E27FC236}">
                <a16:creationId xmlns:a16="http://schemas.microsoft.com/office/drawing/2014/main" xmlns="" id="{19717D2B-944E-ED86-BCA6-1816FA865BD7}"/>
              </a:ext>
            </a:extLst>
          </p:cNvPr>
          <p:cNvPicPr>
            <a:picLocks noChangeAspect="1"/>
          </p:cNvPicPr>
          <p:nvPr/>
        </p:nvPicPr>
        <p:blipFill>
          <a:blip r:embed="rId4"/>
          <a:stretch>
            <a:fillRect/>
          </a:stretch>
        </p:blipFill>
        <p:spPr>
          <a:xfrm>
            <a:off x="228643" y="2501113"/>
            <a:ext cx="6059858" cy="3908792"/>
          </a:xfrm>
          <a:prstGeom prst="rect">
            <a:avLst/>
          </a:prstGeom>
        </p:spPr>
      </p:pic>
      <p:sp>
        <p:nvSpPr>
          <p:cNvPr id="10" name="CasellaDiTesto 9">
            <a:extLst>
              <a:ext uri="{FF2B5EF4-FFF2-40B4-BE49-F238E27FC236}">
                <a16:creationId xmlns:a16="http://schemas.microsoft.com/office/drawing/2014/main" xmlns="" id="{F1782EF0-8C02-485A-AEEB-153A0CA5EA1C}"/>
              </a:ext>
            </a:extLst>
          </p:cNvPr>
          <p:cNvSpPr txBox="1"/>
          <p:nvPr/>
        </p:nvSpPr>
        <p:spPr>
          <a:xfrm>
            <a:off x="8007538" y="6581001"/>
            <a:ext cx="4184462" cy="276999"/>
          </a:xfrm>
          <a:prstGeom prst="rect">
            <a:avLst/>
          </a:prstGeom>
          <a:noFill/>
        </p:spPr>
        <p:txBody>
          <a:bodyPr wrap="square" rtlCol="0">
            <a:spAutoFit/>
          </a:bodyPr>
          <a:lstStyle/>
          <a:p>
            <a:pPr algn="r"/>
            <a:r>
              <a:rPr lang="it-IT" sz="1200" b="1" dirty="0" err="1"/>
              <a:t>Adiamah</a:t>
            </a:r>
            <a:r>
              <a:rPr lang="it-IT" sz="1200" b="1" dirty="0"/>
              <a:t> A. et al. Ann </a:t>
            </a:r>
            <a:r>
              <a:rPr lang="it-IT" sz="1200" b="1" dirty="0" err="1"/>
              <a:t>Surg</a:t>
            </a:r>
            <a:r>
              <a:rPr lang="it-IT" sz="1200" b="1" dirty="0"/>
              <a:t>. </a:t>
            </a:r>
            <a:r>
              <a:rPr lang="it-IT" sz="1200" b="1" dirty="0">
                <a:effectLst/>
              </a:rPr>
              <a:t>2019 Aug;270(2):247-256</a:t>
            </a:r>
            <a:endParaRPr lang="it-IT" sz="1200" b="1" dirty="0"/>
          </a:p>
        </p:txBody>
      </p:sp>
    </p:spTree>
    <p:extLst>
      <p:ext uri="{BB962C8B-B14F-4D97-AF65-F5344CB8AC3E}">
        <p14:creationId xmlns:p14="http://schemas.microsoft.com/office/powerpoint/2010/main" val="2902584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F8469B15-1B6C-DFFB-0AD6-8D65471CD3A7}"/>
              </a:ext>
            </a:extLst>
          </p:cNvPr>
          <p:cNvPicPr>
            <a:picLocks noChangeAspect="1"/>
          </p:cNvPicPr>
          <p:nvPr/>
        </p:nvPicPr>
        <p:blipFill>
          <a:blip r:embed="rId2"/>
          <a:stretch>
            <a:fillRect/>
          </a:stretch>
        </p:blipFill>
        <p:spPr>
          <a:xfrm>
            <a:off x="359672" y="946547"/>
            <a:ext cx="2219049" cy="3327399"/>
          </a:xfrm>
          <a:prstGeom prst="rect">
            <a:avLst/>
          </a:prstGeom>
          <a:scene3d>
            <a:camera prst="orthographicFront"/>
            <a:lightRig rig="threePt" dir="t"/>
          </a:scene3d>
          <a:sp3d>
            <a:bevelT w="57150"/>
            <a:bevelB w="38100" h="101600"/>
          </a:sp3d>
        </p:spPr>
      </p:pic>
      <p:sp>
        <p:nvSpPr>
          <p:cNvPr id="5" name="Segnaposto contenuto 2">
            <a:extLst>
              <a:ext uri="{FF2B5EF4-FFF2-40B4-BE49-F238E27FC236}">
                <a16:creationId xmlns:a16="http://schemas.microsoft.com/office/drawing/2014/main" xmlns="" id="{C8743C40-8DB4-8003-A04D-C01DCAF343FC}"/>
              </a:ext>
            </a:extLst>
          </p:cNvPr>
          <p:cNvSpPr txBox="1">
            <a:spLocks/>
          </p:cNvSpPr>
          <p:nvPr/>
        </p:nvSpPr>
        <p:spPr>
          <a:xfrm>
            <a:off x="4782215" y="3372449"/>
            <a:ext cx="4114984" cy="1803648"/>
          </a:xfrm>
          <a:prstGeom prst="rect">
            <a:avLst/>
          </a:prstGeom>
        </p:spPr>
        <p:txBody>
          <a:bodyPr/>
          <a:lstStyle>
            <a:lvl1pPr marL="342900" indent="-342900" algn="l" defTabSz="457200" rtl="0" fontAlgn="base">
              <a:spcBef>
                <a:spcPct val="0"/>
              </a:spcBef>
              <a:spcAft>
                <a:spcPts val="725"/>
              </a:spcAft>
              <a:buSzPct val="100000"/>
              <a:buFont typeface="Wingdings" pitchFamily="2" charset="2"/>
              <a:buChar char="§"/>
              <a:defRPr sz="2800" kern="1200">
                <a:solidFill>
                  <a:srgbClr val="404040"/>
                </a:solidFill>
                <a:latin typeface="Arial"/>
                <a:ea typeface="+mn-ea"/>
                <a:cs typeface="Arial"/>
              </a:defRPr>
            </a:lvl1pPr>
            <a:lvl2pPr marL="742950" indent="-285750" algn="l" defTabSz="457200" rtl="0" fontAlgn="base">
              <a:spcBef>
                <a:spcPct val="20000"/>
              </a:spcBef>
              <a:spcAft>
                <a:spcPct val="0"/>
              </a:spcAft>
              <a:buSzPct val="100000"/>
              <a:buFont typeface="Wingdings" pitchFamily="2" charset="2"/>
              <a:buChar char="§"/>
              <a:defRPr sz="2000" kern="1200">
                <a:solidFill>
                  <a:schemeClr val="tx2"/>
                </a:solidFill>
                <a:latin typeface="Arial"/>
                <a:ea typeface="+mn-ea"/>
                <a:cs typeface="Arial"/>
              </a:defRPr>
            </a:lvl2pPr>
            <a:lvl3pPr marL="1143000" indent="-228600" algn="l" defTabSz="457200" rtl="0" fontAlgn="base">
              <a:spcBef>
                <a:spcPct val="20000"/>
              </a:spcBef>
              <a:spcAft>
                <a:spcPct val="0"/>
              </a:spcAft>
              <a:buSzPct val="50000"/>
              <a:buFont typeface="Wingdings" pitchFamily="2" charset="2"/>
              <a:buChar char=""/>
              <a:defRPr sz="2000" kern="1200">
                <a:solidFill>
                  <a:srgbClr val="8EB4E3"/>
                </a:solidFill>
                <a:latin typeface="Arial"/>
                <a:ea typeface="+mn-ea"/>
                <a:cs typeface="Arial"/>
              </a:defRPr>
            </a:lvl3pPr>
            <a:lvl4pPr marL="1371600" algn="l" defTabSz="457200" rtl="0" fontAlgn="base">
              <a:spcBef>
                <a:spcPct val="20000"/>
              </a:spcBef>
              <a:spcAft>
                <a:spcPct val="0"/>
              </a:spcAft>
              <a:defRPr sz="2000" kern="1200">
                <a:solidFill>
                  <a:srgbClr val="8EB4E3"/>
                </a:solidFill>
                <a:latin typeface="Arial"/>
                <a:ea typeface="+mn-ea"/>
                <a:cs typeface="Arial"/>
              </a:defRPr>
            </a:lvl4pPr>
            <a:lvl5pPr marL="1828800" algn="l" defTabSz="457200" rtl="0" fontAlgn="base">
              <a:spcBef>
                <a:spcPct val="20000"/>
              </a:spcBef>
              <a:spcAft>
                <a:spcPct val="0"/>
              </a:spcAft>
              <a:defRPr sz="2000" kern="1200">
                <a:solidFill>
                  <a:srgbClr val="8EB4E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it-IT" sz="2100" dirty="0">
              <a:latin typeface="+mj-lt"/>
            </a:endParaRPr>
          </a:p>
          <a:p>
            <a:endParaRPr lang="it-IT" sz="2100" dirty="0">
              <a:latin typeface="+mj-lt"/>
            </a:endParaRPr>
          </a:p>
        </p:txBody>
      </p:sp>
      <p:sp>
        <p:nvSpPr>
          <p:cNvPr id="6" name="Rettangolo 5">
            <a:extLst>
              <a:ext uri="{FF2B5EF4-FFF2-40B4-BE49-F238E27FC236}">
                <a16:creationId xmlns:a16="http://schemas.microsoft.com/office/drawing/2014/main" xmlns="" id="{CCB21B03-EAF8-6FEA-BD41-9A1C9C544E33}"/>
              </a:ext>
            </a:extLst>
          </p:cNvPr>
          <p:cNvSpPr/>
          <p:nvPr/>
        </p:nvSpPr>
        <p:spPr>
          <a:xfrm>
            <a:off x="2702220" y="1340716"/>
            <a:ext cx="5054209" cy="2400657"/>
          </a:xfrm>
          <a:prstGeom prst="rect">
            <a:avLst/>
          </a:prstGeom>
        </p:spPr>
        <p:txBody>
          <a:bodyPr wrap="square">
            <a:spAutoFit/>
          </a:bodyPr>
          <a:lstStyle/>
          <a:p>
            <a:pPr marL="285750" indent="-285750">
              <a:spcAft>
                <a:spcPts val="1800"/>
              </a:spcAft>
              <a:buClr>
                <a:schemeClr val="tx2"/>
              </a:buClr>
              <a:buFont typeface="Wingdings" panose="05000000000000000000" pitchFamily="2" charset="2"/>
              <a:buChar char="§"/>
            </a:pPr>
            <a:r>
              <a:rPr lang="it-IT" b="1" dirty="0" err="1"/>
              <a:t>Arginina</a:t>
            </a:r>
            <a:r>
              <a:rPr lang="it-IT" b="1" dirty="0"/>
              <a:t>, Omega </a:t>
            </a:r>
            <a:r>
              <a:rPr lang="it-IT" b="1" dirty="0" err="1"/>
              <a:t>3</a:t>
            </a:r>
            <a:r>
              <a:rPr lang="it-IT" b="1" dirty="0"/>
              <a:t>, RNA e fibra solubile</a:t>
            </a:r>
          </a:p>
          <a:p>
            <a:pPr marL="285750" indent="-285750">
              <a:spcAft>
                <a:spcPts val="1800"/>
              </a:spcAft>
              <a:buClr>
                <a:schemeClr val="tx2"/>
              </a:buClr>
              <a:buFont typeface="Wingdings" panose="05000000000000000000" pitchFamily="2" charset="2"/>
              <a:buChar char="§"/>
            </a:pPr>
            <a:r>
              <a:rPr lang="it-IT" b="1" dirty="0"/>
              <a:t>Proteine 22%; Lipidi 25%; Carboidrati 53%</a:t>
            </a:r>
          </a:p>
          <a:p>
            <a:pPr marL="285750" indent="-285750">
              <a:spcAft>
                <a:spcPts val="1800"/>
              </a:spcAft>
              <a:buClr>
                <a:schemeClr val="tx2"/>
              </a:buClr>
              <a:buFont typeface="Wingdings" panose="05000000000000000000" pitchFamily="2" charset="2"/>
              <a:buChar char="§"/>
            </a:pPr>
            <a:r>
              <a:rPr lang="it-IT" b="1" dirty="0"/>
              <a:t>237 mL ≈ 341 Kcal</a:t>
            </a:r>
          </a:p>
          <a:p>
            <a:pPr marL="285750" indent="-285750">
              <a:spcAft>
                <a:spcPts val="1800"/>
              </a:spcAft>
              <a:buClr>
                <a:schemeClr val="tx2"/>
              </a:buClr>
              <a:buFont typeface="Wingdings" panose="05000000000000000000" pitchFamily="2" charset="2"/>
              <a:buChar char="§"/>
            </a:pPr>
            <a:r>
              <a:rPr lang="it-IT" b="1" dirty="0"/>
              <a:t>3 brik/die per 5/15 gg </a:t>
            </a:r>
            <a:r>
              <a:rPr lang="it-IT" b="1" dirty="0" err="1"/>
              <a:t>preop</a:t>
            </a:r>
            <a:r>
              <a:rPr lang="it-IT" b="1" dirty="0"/>
              <a:t> </a:t>
            </a:r>
          </a:p>
          <a:p>
            <a:pPr>
              <a:spcAft>
                <a:spcPts val="1800"/>
              </a:spcAft>
              <a:buClr>
                <a:schemeClr val="tx2"/>
              </a:buClr>
            </a:pPr>
            <a:endParaRPr lang="it-IT" b="1" dirty="0"/>
          </a:p>
        </p:txBody>
      </p:sp>
      <p:sp>
        <p:nvSpPr>
          <p:cNvPr id="7" name="Rettangolo arrotondato 4">
            <a:extLst>
              <a:ext uri="{FF2B5EF4-FFF2-40B4-BE49-F238E27FC236}">
                <a16:creationId xmlns:a16="http://schemas.microsoft.com/office/drawing/2014/main" xmlns="" id="{F82F5497-14AB-EC77-2B2D-BFE0CD362237}"/>
              </a:ext>
            </a:extLst>
          </p:cNvPr>
          <p:cNvSpPr/>
          <p:nvPr/>
        </p:nvSpPr>
        <p:spPr>
          <a:xfrm>
            <a:off x="1249472" y="4043690"/>
            <a:ext cx="657638" cy="1440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xmlns="" id="{D9C3E11E-7CCC-1A77-C0E0-67659E8CD798}"/>
              </a:ext>
            </a:extLst>
          </p:cNvPr>
          <p:cNvSpPr txBox="1"/>
          <p:nvPr/>
        </p:nvSpPr>
        <p:spPr>
          <a:xfrm flipH="1">
            <a:off x="0" y="205947"/>
            <a:ext cx="12192000" cy="584775"/>
          </a:xfrm>
          <a:prstGeom prst="rect">
            <a:avLst/>
          </a:prstGeom>
          <a:noFill/>
        </p:spPr>
        <p:txBody>
          <a:bodyPr wrap="square" rtlCol="0">
            <a:spAutoFit/>
          </a:bodyPr>
          <a:lstStyle/>
          <a:p>
            <a:pPr algn="ctr"/>
            <a:r>
              <a:rPr lang="it-IT" sz="3200" b="1" dirty="0"/>
              <a:t>NUTRITIONAL STATUS</a:t>
            </a:r>
          </a:p>
        </p:txBody>
      </p:sp>
      <p:sp>
        <p:nvSpPr>
          <p:cNvPr id="9" name="Freccia curva 8">
            <a:extLst>
              <a:ext uri="{FF2B5EF4-FFF2-40B4-BE49-F238E27FC236}">
                <a16:creationId xmlns:a16="http://schemas.microsoft.com/office/drawing/2014/main" xmlns="" id="{FFD04DED-B092-2A71-927F-F4BA6B0028DE}"/>
              </a:ext>
            </a:extLst>
          </p:cNvPr>
          <p:cNvSpPr/>
          <p:nvPr/>
        </p:nvSpPr>
        <p:spPr>
          <a:xfrm rot="10800000" flipH="1">
            <a:off x="5242842" y="3372449"/>
            <a:ext cx="874216" cy="1087207"/>
          </a:xfrm>
          <a:prstGeom prst="bentArrow">
            <a:avLst>
              <a:gd name="adj1" fmla="val 25000"/>
              <a:gd name="adj2" fmla="val 27746"/>
              <a:gd name="adj3" fmla="val 25000"/>
              <a:gd name="adj4" fmla="val 7427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Rettangolo 9">
            <a:extLst>
              <a:ext uri="{FF2B5EF4-FFF2-40B4-BE49-F238E27FC236}">
                <a16:creationId xmlns:a16="http://schemas.microsoft.com/office/drawing/2014/main" xmlns="" id="{1B1E3261-08FE-2CC7-CA8F-F5C90DEE9C2C}"/>
              </a:ext>
            </a:extLst>
          </p:cNvPr>
          <p:cNvSpPr/>
          <p:nvPr/>
        </p:nvSpPr>
        <p:spPr>
          <a:xfrm>
            <a:off x="6437633" y="3300101"/>
            <a:ext cx="5754367" cy="1754326"/>
          </a:xfrm>
          <a:prstGeom prst="rect">
            <a:avLst/>
          </a:prstGeom>
        </p:spPr>
        <p:txBody>
          <a:bodyPr wrap="square">
            <a:spAutoFit/>
          </a:bodyPr>
          <a:lstStyle/>
          <a:p>
            <a:pPr marL="285750" indent="-285750" algn="just">
              <a:lnSpc>
                <a:spcPct val="200000"/>
              </a:lnSpc>
              <a:buFont typeface="Wingdings" panose="05000000000000000000" pitchFamily="2" charset="2"/>
              <a:buChar char="§"/>
            </a:pPr>
            <a:r>
              <a:rPr lang="en-US" b="1" dirty="0">
                <a:solidFill>
                  <a:srgbClr val="212121"/>
                </a:solidFill>
              </a:rPr>
              <a:t>Very low calories diet (VLCD) </a:t>
            </a:r>
          </a:p>
          <a:p>
            <a:pPr marL="285750" indent="-285750" algn="just">
              <a:lnSpc>
                <a:spcPct val="200000"/>
              </a:lnSpc>
              <a:buFont typeface="Wingdings" panose="05000000000000000000" pitchFamily="2" charset="2"/>
              <a:buChar char="§"/>
            </a:pPr>
            <a:r>
              <a:rPr lang="en-US" b="1" dirty="0">
                <a:solidFill>
                  <a:srgbClr val="212121"/>
                </a:solidFill>
              </a:rPr>
              <a:t>Very low calories ketogenic diets (VLCKD)</a:t>
            </a:r>
          </a:p>
          <a:p>
            <a:pPr marL="285750" indent="-285750" algn="just">
              <a:lnSpc>
                <a:spcPct val="200000"/>
              </a:lnSpc>
              <a:buFont typeface="Wingdings" panose="05000000000000000000" pitchFamily="2" charset="2"/>
              <a:buChar char="§"/>
            </a:pPr>
            <a:r>
              <a:rPr lang="en-US" b="1" dirty="0">
                <a:solidFill>
                  <a:srgbClr val="212121"/>
                </a:solidFill>
              </a:rPr>
              <a:t> Pharmacologic treatment</a:t>
            </a:r>
            <a:endParaRPr lang="it-IT" b="1" dirty="0"/>
          </a:p>
        </p:txBody>
      </p:sp>
      <p:sp>
        <p:nvSpPr>
          <p:cNvPr id="11" name="Rettangolo 10">
            <a:extLst>
              <a:ext uri="{FF2B5EF4-FFF2-40B4-BE49-F238E27FC236}">
                <a16:creationId xmlns:a16="http://schemas.microsoft.com/office/drawing/2014/main" xmlns="" id="{7D473D72-A650-C59B-EB08-965550AD186B}"/>
              </a:ext>
            </a:extLst>
          </p:cNvPr>
          <p:cNvSpPr/>
          <p:nvPr/>
        </p:nvSpPr>
        <p:spPr>
          <a:xfrm>
            <a:off x="1217860" y="4982078"/>
            <a:ext cx="9756279" cy="1015663"/>
          </a:xfrm>
          <a:prstGeom prst="rect">
            <a:avLst/>
          </a:prstGeom>
        </p:spPr>
        <p:txBody>
          <a:bodyPr wrap="square">
            <a:spAutoFit/>
          </a:bodyPr>
          <a:lstStyle/>
          <a:p>
            <a:pPr algn="just"/>
            <a:r>
              <a:rPr lang="en-US" sz="2000" b="1" dirty="0">
                <a:solidFill>
                  <a:srgbClr val="FF0000"/>
                </a:solidFill>
              </a:rPr>
              <a:t/>
            </a:r>
            <a:br>
              <a:rPr lang="en-US" sz="2000" b="1" dirty="0">
                <a:solidFill>
                  <a:srgbClr val="FF0000"/>
                </a:solidFill>
              </a:rPr>
            </a:br>
            <a:r>
              <a:rPr lang="en-US" sz="2000" b="1" dirty="0">
                <a:solidFill>
                  <a:srgbClr val="FF0000"/>
                </a:solidFill>
              </a:rPr>
              <a:t>A modest weight loss of 5-10% in the immediate preoperative period could facilitate surgery and reduce the risk of complications</a:t>
            </a:r>
            <a:endParaRPr lang="it-IT" sz="2000" b="1" dirty="0">
              <a:solidFill>
                <a:srgbClr val="FF0000"/>
              </a:solidFill>
            </a:endParaRPr>
          </a:p>
        </p:txBody>
      </p:sp>
    </p:spTree>
    <p:extLst>
      <p:ext uri="{BB962C8B-B14F-4D97-AF65-F5344CB8AC3E}">
        <p14:creationId xmlns:p14="http://schemas.microsoft.com/office/powerpoint/2010/main" val="3737103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640329" y="794157"/>
            <a:ext cx="7063844" cy="854498"/>
          </a:xfrm>
          <a:prstGeom prst="rect">
            <a:avLst/>
          </a:prstGeom>
        </p:spPr>
      </p:pic>
      <p:sp>
        <p:nvSpPr>
          <p:cNvPr id="4" name="Rettangolo 3"/>
          <p:cNvSpPr/>
          <p:nvPr/>
        </p:nvSpPr>
        <p:spPr>
          <a:xfrm>
            <a:off x="8360374" y="6581001"/>
            <a:ext cx="3831626" cy="276999"/>
          </a:xfrm>
          <a:prstGeom prst="rect">
            <a:avLst/>
          </a:prstGeom>
        </p:spPr>
        <p:txBody>
          <a:bodyPr wrap="none">
            <a:spAutoFit/>
          </a:bodyPr>
          <a:lstStyle/>
          <a:p>
            <a:pPr algn="r"/>
            <a:r>
              <a:rPr lang="pt-BR" sz="1200" b="1" i="1" dirty="0"/>
              <a:t>Lorenzo PM et al. (2022) Clinical Nutrition. 41 1566e1577</a:t>
            </a:r>
            <a:endParaRPr lang="it-IT" sz="1200" b="1" i="1" dirty="0"/>
          </a:p>
        </p:txBody>
      </p:sp>
      <p:sp>
        <p:nvSpPr>
          <p:cNvPr id="5" name="CasellaDiTesto 4">
            <a:extLst>
              <a:ext uri="{FF2B5EF4-FFF2-40B4-BE49-F238E27FC236}">
                <a16:creationId xmlns:a16="http://schemas.microsoft.com/office/drawing/2014/main" xmlns="" id="{C651FE80-4DF0-9113-FB26-70E5ED72FB66}"/>
              </a:ext>
            </a:extLst>
          </p:cNvPr>
          <p:cNvSpPr txBox="1"/>
          <p:nvPr/>
        </p:nvSpPr>
        <p:spPr>
          <a:xfrm flipH="1">
            <a:off x="0" y="205947"/>
            <a:ext cx="12192000" cy="584775"/>
          </a:xfrm>
          <a:prstGeom prst="rect">
            <a:avLst/>
          </a:prstGeom>
          <a:noFill/>
        </p:spPr>
        <p:txBody>
          <a:bodyPr wrap="square" rtlCol="0">
            <a:spAutoFit/>
          </a:bodyPr>
          <a:lstStyle/>
          <a:p>
            <a:pPr algn="ctr"/>
            <a:r>
              <a:rPr lang="it-IT" sz="3200" b="1" dirty="0"/>
              <a:t>NUTRITIONAL STATUS</a:t>
            </a:r>
          </a:p>
        </p:txBody>
      </p:sp>
      <p:pic>
        <p:nvPicPr>
          <p:cNvPr id="7" name="Immagine 6"/>
          <p:cNvPicPr>
            <a:picLocks noChangeAspect="1"/>
          </p:cNvPicPr>
          <p:nvPr/>
        </p:nvPicPr>
        <p:blipFill>
          <a:blip r:embed="rId3"/>
          <a:stretch>
            <a:fillRect/>
          </a:stretch>
        </p:blipFill>
        <p:spPr>
          <a:xfrm>
            <a:off x="296562" y="1822275"/>
            <a:ext cx="6581382" cy="4499797"/>
          </a:xfrm>
          <a:prstGeom prst="rect">
            <a:avLst/>
          </a:prstGeom>
        </p:spPr>
      </p:pic>
      <p:sp>
        <p:nvSpPr>
          <p:cNvPr id="8" name="Rettangolo 7"/>
          <p:cNvSpPr/>
          <p:nvPr/>
        </p:nvSpPr>
        <p:spPr>
          <a:xfrm>
            <a:off x="6828516" y="2907598"/>
            <a:ext cx="5283931" cy="2369880"/>
          </a:xfrm>
          <a:prstGeom prst="rect">
            <a:avLst/>
          </a:prstGeom>
        </p:spPr>
        <p:txBody>
          <a:bodyPr wrap="square">
            <a:spAutoFit/>
          </a:bodyPr>
          <a:lstStyle/>
          <a:p>
            <a:pPr marL="285750" indent="-285750" algn="just">
              <a:buFont typeface="Wingdings" panose="05000000000000000000" pitchFamily="2" charset="2"/>
              <a:buChar char="Ø"/>
            </a:pPr>
            <a:r>
              <a:rPr lang="en-US" sz="1600" b="1" dirty="0"/>
              <a:t>When patients with obesity underwent energy-restricted or surgical weight loss strategies, inflammatory and oxidative stress biomarkers are improved</a:t>
            </a:r>
          </a:p>
          <a:p>
            <a:pPr marL="285750" indent="-285750" algn="just">
              <a:buFont typeface="Wingdings" panose="05000000000000000000" pitchFamily="2" charset="2"/>
              <a:buChar char="Ø"/>
            </a:pPr>
            <a:endParaRPr lang="en-US" sz="1000" b="1" dirty="0"/>
          </a:p>
          <a:p>
            <a:pPr marL="285750" indent="-285750" algn="just">
              <a:buFont typeface="Wingdings" panose="05000000000000000000" pitchFamily="2" charset="2"/>
              <a:buChar char="Ø"/>
            </a:pPr>
            <a:r>
              <a:rPr lang="en-US" sz="1600" b="1" dirty="0"/>
              <a:t>The effect was more notable in patients following the VLCKD</a:t>
            </a:r>
          </a:p>
          <a:p>
            <a:pPr marL="285750" indent="-285750" algn="just">
              <a:buFont typeface="Wingdings" panose="05000000000000000000" pitchFamily="2" charset="2"/>
              <a:buChar char="Ø"/>
            </a:pPr>
            <a:endParaRPr lang="en-US" sz="1000" b="1" dirty="0"/>
          </a:p>
          <a:p>
            <a:pPr marL="285750" indent="-285750" algn="just">
              <a:buFont typeface="Wingdings" panose="05000000000000000000" pitchFamily="2" charset="2"/>
              <a:buChar char="Ø"/>
            </a:pPr>
            <a:r>
              <a:rPr lang="en-US" sz="1600" b="1" dirty="0"/>
              <a:t>Ketone bodies production induced by this ketogenic diet could be the main factor associated with the improvement in the inflammation</a:t>
            </a:r>
            <a:endParaRPr lang="it-IT" sz="1600" b="1" dirty="0"/>
          </a:p>
        </p:txBody>
      </p:sp>
    </p:spTree>
    <p:extLst>
      <p:ext uri="{BB962C8B-B14F-4D97-AF65-F5344CB8AC3E}">
        <p14:creationId xmlns:p14="http://schemas.microsoft.com/office/powerpoint/2010/main" val="420400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xmlns="" id="{54C6CED2-78A0-F525-C235-2FBB7D0C0194}"/>
              </a:ext>
            </a:extLst>
          </p:cNvPr>
          <p:cNvSpPr txBox="1"/>
          <p:nvPr/>
        </p:nvSpPr>
        <p:spPr>
          <a:xfrm flipH="1">
            <a:off x="0" y="145349"/>
            <a:ext cx="12192000" cy="707886"/>
          </a:xfrm>
          <a:prstGeom prst="rect">
            <a:avLst/>
          </a:prstGeom>
          <a:noFill/>
        </p:spPr>
        <p:txBody>
          <a:bodyPr wrap="square" rtlCol="0">
            <a:spAutoFit/>
          </a:bodyPr>
          <a:lstStyle/>
          <a:p>
            <a:pPr algn="ctr"/>
            <a:r>
              <a:rPr lang="it-IT" sz="4000" b="1" dirty="0"/>
              <a:t>ERAS</a:t>
            </a:r>
          </a:p>
        </p:txBody>
      </p:sp>
      <p:sp>
        <p:nvSpPr>
          <p:cNvPr id="7" name="CasellaDiTesto 6">
            <a:extLst>
              <a:ext uri="{FF2B5EF4-FFF2-40B4-BE49-F238E27FC236}">
                <a16:creationId xmlns:a16="http://schemas.microsoft.com/office/drawing/2014/main" xmlns="" id="{BB10B0DC-4DDE-AC91-9C4B-AA0EF3965EF2}"/>
              </a:ext>
            </a:extLst>
          </p:cNvPr>
          <p:cNvSpPr txBox="1"/>
          <p:nvPr/>
        </p:nvSpPr>
        <p:spPr>
          <a:xfrm>
            <a:off x="464234" y="1073720"/>
            <a:ext cx="11408898" cy="2616101"/>
          </a:xfrm>
          <a:prstGeom prst="rect">
            <a:avLst/>
          </a:prstGeom>
          <a:noFill/>
        </p:spPr>
        <p:txBody>
          <a:bodyPr wrap="square">
            <a:spAutoFit/>
          </a:bodyPr>
          <a:lstStyle/>
          <a:p>
            <a:pPr marL="285750" indent="-285750" algn="just">
              <a:buFont typeface="Wingdings" panose="05000000000000000000" pitchFamily="2" charset="2"/>
              <a:buChar char="q"/>
            </a:pPr>
            <a:r>
              <a:rPr lang="en-US" sz="2000" b="1" dirty="0"/>
              <a:t>ERAS contributes to improved patient outcomes, reduces postoperative complications, accelerates recovery, and supports early discharge, with savings from decreased length of stay, complications and readmission offsetting increased cost of care</a:t>
            </a:r>
          </a:p>
          <a:p>
            <a:pPr algn="just"/>
            <a:endParaRPr lang="en-US" b="1" dirty="0"/>
          </a:p>
          <a:p>
            <a:pPr marL="285750" indent="-285750" algn="just">
              <a:buFont typeface="Wingdings" panose="05000000000000000000" pitchFamily="2" charset="2"/>
              <a:buChar char="q"/>
            </a:pPr>
            <a:endParaRPr lang="en-US" sz="600" b="1" dirty="0"/>
          </a:p>
          <a:p>
            <a:pPr marL="285750" indent="-285750" algn="just">
              <a:buFont typeface="Wingdings" panose="05000000000000000000" pitchFamily="2" charset="2"/>
              <a:buChar char="q"/>
            </a:pPr>
            <a:r>
              <a:rPr lang="en-US" sz="2000" b="1" dirty="0"/>
              <a:t>The key elements of ERAS include patient/family education, patient optimization prior to admission, minimal fasting that optimally includes a carbohydrate beverage and at a minimum clear fluids up until 2 hours before anesthesia, multimodal analgesia with appropriate use of opioids when indicated, return to normal diet and activities the day of surgery, and return home</a:t>
            </a:r>
            <a:endParaRPr lang="it-IT" sz="2000" b="1" dirty="0"/>
          </a:p>
        </p:txBody>
      </p:sp>
      <p:sp>
        <p:nvSpPr>
          <p:cNvPr id="8" name="Freccia a destra 7">
            <a:extLst>
              <a:ext uri="{FF2B5EF4-FFF2-40B4-BE49-F238E27FC236}">
                <a16:creationId xmlns:a16="http://schemas.microsoft.com/office/drawing/2014/main" xmlns="" id="{42AE706A-00F1-CCA0-C3DA-860E7E8A9BD3}"/>
              </a:ext>
            </a:extLst>
          </p:cNvPr>
          <p:cNvSpPr/>
          <p:nvPr/>
        </p:nvSpPr>
        <p:spPr>
          <a:xfrm>
            <a:off x="7273191" y="4839285"/>
            <a:ext cx="1171528" cy="621438"/>
          </a:xfrm>
          <a:prstGeom prst="righ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2" descr="Equipment, examine, hospital, operation, sick, surgeon, surgery icon -  Download on Iconfinder">
            <a:extLst>
              <a:ext uri="{FF2B5EF4-FFF2-40B4-BE49-F238E27FC236}">
                <a16:creationId xmlns:a16="http://schemas.microsoft.com/office/drawing/2014/main" xmlns="" id="{CC1E2411-2695-6E41-09BA-510A8E7327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7565" y="4026802"/>
            <a:ext cx="1927565" cy="2022304"/>
          </a:xfrm>
          <a:prstGeom prst="rect">
            <a:avLst/>
          </a:prstGeom>
          <a:noFill/>
          <a:extLst>
            <a:ext uri="{909E8E84-426E-40DD-AFC4-6F175D3DCCD1}">
              <a14:hiddenFill xmlns:a14="http://schemas.microsoft.com/office/drawing/2010/main">
                <a:solidFill>
                  <a:srgbClr val="FFFFFF"/>
                </a:solidFill>
              </a14:hiddenFill>
            </a:ext>
          </a:extLst>
        </p:spPr>
      </p:pic>
      <p:sp>
        <p:nvSpPr>
          <p:cNvPr id="10" name="Freccia a destra 9">
            <a:extLst>
              <a:ext uri="{FF2B5EF4-FFF2-40B4-BE49-F238E27FC236}">
                <a16:creationId xmlns:a16="http://schemas.microsoft.com/office/drawing/2014/main" xmlns="" id="{A0909E27-EE68-A9F5-137B-437E2AAF175D}"/>
              </a:ext>
            </a:extLst>
          </p:cNvPr>
          <p:cNvSpPr/>
          <p:nvPr/>
        </p:nvSpPr>
        <p:spPr>
          <a:xfrm>
            <a:off x="3718861" y="4839285"/>
            <a:ext cx="1171528" cy="621438"/>
          </a:xfrm>
          <a:prstGeom prst="righ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con angoli arrotondati 10">
            <a:extLst>
              <a:ext uri="{FF2B5EF4-FFF2-40B4-BE49-F238E27FC236}">
                <a16:creationId xmlns:a16="http://schemas.microsoft.com/office/drawing/2014/main" xmlns="" id="{DA2E030F-F2D5-72A7-9ECE-662871CDB564}"/>
              </a:ext>
            </a:extLst>
          </p:cNvPr>
          <p:cNvSpPr/>
          <p:nvPr/>
        </p:nvSpPr>
        <p:spPr>
          <a:xfrm>
            <a:off x="693720" y="4389120"/>
            <a:ext cx="2869809" cy="1519310"/>
          </a:xfrm>
          <a:prstGeom prst="roundRect">
            <a:avLst/>
          </a:prstGeom>
          <a:solidFill>
            <a:srgbClr val="7030A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err="1">
                <a:solidFill>
                  <a:schemeClr val="bg1"/>
                </a:solidFill>
                <a:effectLst>
                  <a:outerShdw blurRad="38100" dist="38100" dir="2700000" algn="tl">
                    <a:srgbClr val="000000">
                      <a:alpha val="43137"/>
                    </a:srgbClr>
                  </a:outerShdw>
                </a:effectLst>
              </a:rPr>
              <a:t>Preoperative</a:t>
            </a:r>
            <a:r>
              <a:rPr lang="it-IT" sz="2800" b="1" dirty="0">
                <a:solidFill>
                  <a:schemeClr val="bg1"/>
                </a:solidFill>
                <a:effectLst>
                  <a:outerShdw blurRad="38100" dist="38100" dir="2700000" algn="tl">
                    <a:srgbClr val="000000">
                      <a:alpha val="43137"/>
                    </a:srgbClr>
                  </a:outerShdw>
                </a:effectLst>
              </a:rPr>
              <a:t> </a:t>
            </a:r>
            <a:r>
              <a:rPr lang="it-IT" sz="2800" b="1" dirty="0" err="1">
                <a:solidFill>
                  <a:schemeClr val="bg1"/>
                </a:solidFill>
                <a:effectLst>
                  <a:outerShdw blurRad="38100" dist="38100" dir="2700000" algn="tl">
                    <a:srgbClr val="000000">
                      <a:alpha val="43137"/>
                    </a:srgbClr>
                  </a:outerShdw>
                </a:effectLst>
              </a:rPr>
              <a:t>phase</a:t>
            </a:r>
            <a:endParaRPr lang="it-IT" sz="2800" b="1" dirty="0">
              <a:solidFill>
                <a:schemeClr val="bg1"/>
              </a:solidFill>
              <a:effectLst>
                <a:outerShdw blurRad="38100" dist="38100" dir="2700000" algn="tl">
                  <a:srgbClr val="000000">
                    <a:alpha val="43137"/>
                  </a:srgbClr>
                </a:outerShdw>
              </a:effectLst>
            </a:endParaRPr>
          </a:p>
        </p:txBody>
      </p:sp>
      <p:sp>
        <p:nvSpPr>
          <p:cNvPr id="12" name="Rettangolo con angoli arrotondati 11">
            <a:extLst>
              <a:ext uri="{FF2B5EF4-FFF2-40B4-BE49-F238E27FC236}">
                <a16:creationId xmlns:a16="http://schemas.microsoft.com/office/drawing/2014/main" xmlns="" id="{7B86C731-3F4E-7D61-08A6-29BBCC448645}"/>
              </a:ext>
            </a:extLst>
          </p:cNvPr>
          <p:cNvSpPr/>
          <p:nvPr/>
        </p:nvSpPr>
        <p:spPr>
          <a:xfrm>
            <a:off x="8711477" y="4387345"/>
            <a:ext cx="2869809" cy="1519310"/>
          </a:xfrm>
          <a:prstGeom prst="roundRect">
            <a:avLst/>
          </a:prstGeom>
          <a:solidFill>
            <a:srgbClr val="7030A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err="1">
                <a:solidFill>
                  <a:schemeClr val="bg1"/>
                </a:solidFill>
                <a:effectLst>
                  <a:outerShdw blurRad="38100" dist="38100" dir="2700000" algn="tl">
                    <a:srgbClr val="000000">
                      <a:alpha val="43137"/>
                    </a:srgbClr>
                  </a:outerShdw>
                </a:effectLst>
              </a:rPr>
              <a:t>Postoperative</a:t>
            </a:r>
            <a:r>
              <a:rPr lang="it-IT" sz="2800" b="1" dirty="0">
                <a:solidFill>
                  <a:schemeClr val="bg1"/>
                </a:solidFill>
                <a:effectLst>
                  <a:outerShdw blurRad="38100" dist="38100" dir="2700000" algn="tl">
                    <a:srgbClr val="000000">
                      <a:alpha val="43137"/>
                    </a:srgbClr>
                  </a:outerShdw>
                </a:effectLst>
              </a:rPr>
              <a:t> </a:t>
            </a:r>
            <a:r>
              <a:rPr lang="it-IT" sz="2800" b="1" dirty="0" err="1">
                <a:solidFill>
                  <a:schemeClr val="bg1"/>
                </a:solidFill>
                <a:effectLst>
                  <a:outerShdw blurRad="38100" dist="38100" dir="2700000" algn="tl">
                    <a:srgbClr val="000000">
                      <a:alpha val="43137"/>
                    </a:srgbClr>
                  </a:outerShdw>
                </a:effectLst>
              </a:rPr>
              <a:t>phase</a:t>
            </a:r>
            <a:endParaRPr lang="it-IT" sz="2800" b="1" dirty="0">
              <a:solidFill>
                <a:schemeClr val="bg1"/>
              </a:solidFill>
              <a:effectLst>
                <a:outerShdw blurRad="38100" dist="38100" dir="2700000" algn="tl">
                  <a:srgbClr val="000000">
                    <a:alpha val="43137"/>
                  </a:srgbClr>
                </a:outerShdw>
              </a:effectLst>
            </a:endParaRPr>
          </a:p>
        </p:txBody>
      </p:sp>
      <p:sp>
        <p:nvSpPr>
          <p:cNvPr id="13" name="CasellaDiTesto 12">
            <a:extLst>
              <a:ext uri="{FF2B5EF4-FFF2-40B4-BE49-F238E27FC236}">
                <a16:creationId xmlns:a16="http://schemas.microsoft.com/office/drawing/2014/main" xmlns="" id="{DE2DD3C6-2D75-E86E-85D5-68E8BEB26419}"/>
              </a:ext>
            </a:extLst>
          </p:cNvPr>
          <p:cNvSpPr txBox="1"/>
          <p:nvPr/>
        </p:nvSpPr>
        <p:spPr>
          <a:xfrm>
            <a:off x="6051454" y="6382760"/>
            <a:ext cx="6140546" cy="461665"/>
          </a:xfrm>
          <a:prstGeom prst="rect">
            <a:avLst/>
          </a:prstGeom>
          <a:noFill/>
        </p:spPr>
        <p:txBody>
          <a:bodyPr wrap="square">
            <a:spAutoFit/>
          </a:bodyPr>
          <a:lstStyle/>
          <a:p>
            <a:pPr algn="r"/>
            <a:r>
              <a:rPr lang="en-US" sz="1200" b="1" i="1" dirty="0"/>
              <a:t>Paton F et al. Effectiveness and implementation of enhanced recovery after surgery </a:t>
            </a:r>
            <a:r>
              <a:rPr lang="en-US" sz="1200" b="1" i="1" dirty="0" err="1"/>
              <a:t>programmes</a:t>
            </a:r>
            <a:r>
              <a:rPr lang="en-US" sz="1200" b="1" i="1" dirty="0"/>
              <a:t>: a rapid evidence synthesis. BMJ Open. 2014</a:t>
            </a:r>
            <a:endParaRPr lang="it-IT" sz="1200" b="1" i="1" dirty="0"/>
          </a:p>
        </p:txBody>
      </p:sp>
      <p:cxnSp>
        <p:nvCxnSpPr>
          <p:cNvPr id="15" name="Connettore diritto 14">
            <a:extLst>
              <a:ext uri="{FF2B5EF4-FFF2-40B4-BE49-F238E27FC236}">
                <a16:creationId xmlns:a16="http://schemas.microsoft.com/office/drawing/2014/main" xmlns="" id="{B7E00FD4-A125-8F61-A664-C08488BE2DDF}"/>
              </a:ext>
            </a:extLst>
          </p:cNvPr>
          <p:cNvCxnSpPr>
            <a:cxnSpLocks/>
          </p:cNvCxnSpPr>
          <p:nvPr/>
        </p:nvCxnSpPr>
        <p:spPr>
          <a:xfrm>
            <a:off x="10592973" y="1420837"/>
            <a:ext cx="12098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xmlns="" id="{E810EFEF-3C59-F176-9D24-2B4739F4E3A2}"/>
              </a:ext>
            </a:extLst>
          </p:cNvPr>
          <p:cNvCxnSpPr>
            <a:cxnSpLocks/>
          </p:cNvCxnSpPr>
          <p:nvPr/>
        </p:nvCxnSpPr>
        <p:spPr>
          <a:xfrm>
            <a:off x="799515" y="1742049"/>
            <a:ext cx="4318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04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68D597AA-B4A9-E876-C471-13E377EA95C1}"/>
              </a:ext>
            </a:extLst>
          </p:cNvPr>
          <p:cNvPicPr>
            <a:picLocks noChangeAspect="1"/>
          </p:cNvPicPr>
          <p:nvPr/>
        </p:nvPicPr>
        <p:blipFill>
          <a:blip r:embed="rId2"/>
          <a:stretch>
            <a:fillRect/>
          </a:stretch>
        </p:blipFill>
        <p:spPr>
          <a:xfrm>
            <a:off x="1108241" y="1935115"/>
            <a:ext cx="2780225" cy="2536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asellaDiTesto 5">
            <a:extLst>
              <a:ext uri="{FF2B5EF4-FFF2-40B4-BE49-F238E27FC236}">
                <a16:creationId xmlns:a16="http://schemas.microsoft.com/office/drawing/2014/main" xmlns="" id="{B300864C-C4FD-5955-B313-8E4B58311D96}"/>
              </a:ext>
            </a:extLst>
          </p:cNvPr>
          <p:cNvSpPr txBox="1"/>
          <p:nvPr/>
        </p:nvSpPr>
        <p:spPr>
          <a:xfrm flipH="1">
            <a:off x="0" y="528458"/>
            <a:ext cx="12192000" cy="707886"/>
          </a:xfrm>
          <a:prstGeom prst="rect">
            <a:avLst/>
          </a:prstGeom>
          <a:noFill/>
        </p:spPr>
        <p:txBody>
          <a:bodyPr wrap="square" rtlCol="0">
            <a:spAutoFit/>
          </a:bodyPr>
          <a:lstStyle/>
          <a:p>
            <a:pPr algn="ctr"/>
            <a:r>
              <a:rPr lang="it-IT" sz="4000" b="1" dirty="0"/>
              <a:t>PREHABILITATION’S ELEMENTS</a:t>
            </a:r>
          </a:p>
        </p:txBody>
      </p:sp>
      <p:sp>
        <p:nvSpPr>
          <p:cNvPr id="7" name="CasellaDiTesto 6">
            <a:extLst>
              <a:ext uri="{FF2B5EF4-FFF2-40B4-BE49-F238E27FC236}">
                <a16:creationId xmlns:a16="http://schemas.microsoft.com/office/drawing/2014/main" xmlns="" id="{BCFA65A5-B0A4-C655-5D84-CA7279091080}"/>
              </a:ext>
            </a:extLst>
          </p:cNvPr>
          <p:cNvSpPr txBox="1"/>
          <p:nvPr/>
        </p:nvSpPr>
        <p:spPr>
          <a:xfrm>
            <a:off x="4083074" y="2339691"/>
            <a:ext cx="6618387" cy="2251065"/>
          </a:xfrm>
          <a:prstGeom prst="rect">
            <a:avLst/>
          </a:prstGeom>
          <a:noFill/>
        </p:spPr>
        <p:txBody>
          <a:bodyPr wrap="square" rtlCol="0">
            <a:spAutoFit/>
          </a:bodyPr>
          <a:lstStyle/>
          <a:p>
            <a:pPr marL="342900" indent="-342900">
              <a:lnSpc>
                <a:spcPct val="150000"/>
              </a:lnSpc>
              <a:buFont typeface="+mj-lt"/>
              <a:buAutoNum type="arabicPeriod"/>
            </a:pPr>
            <a:r>
              <a:rPr lang="it-IT" sz="2400" b="1" dirty="0" err="1"/>
              <a:t>Medical</a:t>
            </a:r>
            <a:r>
              <a:rPr lang="it-IT" sz="2400" b="1" dirty="0"/>
              <a:t> </a:t>
            </a:r>
            <a:r>
              <a:rPr lang="it-IT" sz="2400" b="1" dirty="0" err="1"/>
              <a:t>optimization</a:t>
            </a:r>
            <a:r>
              <a:rPr lang="it-IT" sz="2400" b="1" dirty="0"/>
              <a:t> of </a:t>
            </a:r>
            <a:r>
              <a:rPr lang="it-IT" sz="2400" b="1" dirty="0" err="1"/>
              <a:t>pre-exinting</a:t>
            </a:r>
            <a:r>
              <a:rPr lang="it-IT" sz="2400" b="1" dirty="0"/>
              <a:t> </a:t>
            </a:r>
            <a:r>
              <a:rPr lang="it-IT" sz="2400" b="1" dirty="0" err="1"/>
              <a:t>conditions</a:t>
            </a:r>
            <a:endParaRPr lang="it-IT" sz="2400" b="1" dirty="0"/>
          </a:p>
          <a:p>
            <a:pPr marL="342900" indent="-342900">
              <a:lnSpc>
                <a:spcPct val="150000"/>
              </a:lnSpc>
              <a:buFont typeface="+mj-lt"/>
              <a:buAutoNum type="arabicPeriod"/>
            </a:pPr>
            <a:r>
              <a:rPr lang="it-IT" sz="2400" b="1" dirty="0" err="1"/>
              <a:t>Physical</a:t>
            </a:r>
            <a:r>
              <a:rPr lang="it-IT" sz="2400" b="1" dirty="0"/>
              <a:t> fitness</a:t>
            </a:r>
          </a:p>
          <a:p>
            <a:pPr marL="342900" indent="-342900">
              <a:lnSpc>
                <a:spcPct val="150000"/>
              </a:lnSpc>
              <a:buFont typeface="+mj-lt"/>
              <a:buAutoNum type="arabicPeriod"/>
            </a:pPr>
            <a:r>
              <a:rPr lang="it-IT" sz="2400" b="1" dirty="0" err="1"/>
              <a:t>Nutritional</a:t>
            </a:r>
            <a:r>
              <a:rPr lang="it-IT" sz="2400" b="1" dirty="0"/>
              <a:t> status</a:t>
            </a:r>
          </a:p>
          <a:p>
            <a:pPr marL="342900" indent="-342900">
              <a:lnSpc>
                <a:spcPct val="150000"/>
              </a:lnSpc>
              <a:buFont typeface="+mj-lt"/>
              <a:buAutoNum type="arabicPeriod"/>
            </a:pPr>
            <a:r>
              <a:rPr lang="it-IT" sz="2400" b="1" dirty="0" err="1"/>
              <a:t>Psychological</a:t>
            </a:r>
            <a:r>
              <a:rPr lang="it-IT" sz="2400" b="1" dirty="0"/>
              <a:t> support</a:t>
            </a:r>
          </a:p>
        </p:txBody>
      </p:sp>
      <p:sp>
        <p:nvSpPr>
          <p:cNvPr id="2" name="Ovale 1"/>
          <p:cNvSpPr/>
          <p:nvPr/>
        </p:nvSpPr>
        <p:spPr>
          <a:xfrm>
            <a:off x="4073449" y="3984860"/>
            <a:ext cx="3424631" cy="7603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51047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xmlns="" id="{675DF4CF-1DD8-6C92-540F-2534DB7ACDF3}"/>
              </a:ext>
            </a:extLst>
          </p:cNvPr>
          <p:cNvGrpSpPr/>
          <p:nvPr/>
        </p:nvGrpSpPr>
        <p:grpSpPr>
          <a:xfrm>
            <a:off x="474828" y="554170"/>
            <a:ext cx="7564551" cy="760278"/>
            <a:chOff x="1062656" y="1193049"/>
            <a:chExt cx="9583915" cy="1180058"/>
          </a:xfrm>
        </p:grpSpPr>
        <p:pic>
          <p:nvPicPr>
            <p:cNvPr id="3" name="Immagine 2">
              <a:extLst>
                <a:ext uri="{FF2B5EF4-FFF2-40B4-BE49-F238E27FC236}">
                  <a16:creationId xmlns:a16="http://schemas.microsoft.com/office/drawing/2014/main" xmlns="" id="{15C6D881-9460-AEB2-F912-9C59205FCFC1}"/>
                </a:ext>
              </a:extLst>
            </p:cNvPr>
            <p:cNvPicPr>
              <a:picLocks noChangeAspect="1"/>
            </p:cNvPicPr>
            <p:nvPr/>
          </p:nvPicPr>
          <p:blipFill>
            <a:blip r:embed="rId2"/>
            <a:stretch>
              <a:fillRect/>
            </a:stretch>
          </p:blipFill>
          <p:spPr>
            <a:xfrm>
              <a:off x="1062656" y="1193049"/>
              <a:ext cx="9583915" cy="1158653"/>
            </a:xfrm>
            <a:prstGeom prst="rect">
              <a:avLst/>
            </a:prstGeom>
          </p:spPr>
        </p:pic>
        <p:pic>
          <p:nvPicPr>
            <p:cNvPr id="4" name="Picture 4" descr="Psychosomatic Medicine: Journal of Biobehavioral Medicine - Home | Facebook">
              <a:extLst>
                <a:ext uri="{FF2B5EF4-FFF2-40B4-BE49-F238E27FC236}">
                  <a16:creationId xmlns:a16="http://schemas.microsoft.com/office/drawing/2014/main" xmlns="" id="{FC2ED77A-3062-C4C2-15D6-2929E08A15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3032" y="1214454"/>
              <a:ext cx="856782" cy="115865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asellaDiTesto 5">
            <a:extLst>
              <a:ext uri="{FF2B5EF4-FFF2-40B4-BE49-F238E27FC236}">
                <a16:creationId xmlns:a16="http://schemas.microsoft.com/office/drawing/2014/main" xmlns="" id="{9424EB92-8046-5B77-093D-1CD4D8EDD266}"/>
              </a:ext>
            </a:extLst>
          </p:cNvPr>
          <p:cNvSpPr txBox="1"/>
          <p:nvPr/>
        </p:nvSpPr>
        <p:spPr>
          <a:xfrm flipH="1">
            <a:off x="95495" y="-30605"/>
            <a:ext cx="12192000" cy="584775"/>
          </a:xfrm>
          <a:prstGeom prst="rect">
            <a:avLst/>
          </a:prstGeom>
          <a:noFill/>
        </p:spPr>
        <p:txBody>
          <a:bodyPr wrap="square" rtlCol="0">
            <a:spAutoFit/>
          </a:bodyPr>
          <a:lstStyle/>
          <a:p>
            <a:pPr algn="ctr"/>
            <a:r>
              <a:rPr lang="it-IT" sz="3200" b="1" dirty="0"/>
              <a:t>PSYCHOLOGICAL SUPPORT</a:t>
            </a:r>
          </a:p>
        </p:txBody>
      </p:sp>
      <p:sp>
        <p:nvSpPr>
          <p:cNvPr id="7" name="CasellaDiTesto 6">
            <a:extLst>
              <a:ext uri="{FF2B5EF4-FFF2-40B4-BE49-F238E27FC236}">
                <a16:creationId xmlns:a16="http://schemas.microsoft.com/office/drawing/2014/main" xmlns="" id="{E970D8AC-750B-8CDE-06EA-D0F4FC37867C}"/>
              </a:ext>
            </a:extLst>
          </p:cNvPr>
          <p:cNvSpPr txBox="1"/>
          <p:nvPr/>
        </p:nvSpPr>
        <p:spPr>
          <a:xfrm>
            <a:off x="1919416" y="1297051"/>
            <a:ext cx="9432325" cy="584775"/>
          </a:xfrm>
          <a:prstGeom prst="rect">
            <a:avLst/>
          </a:prstGeom>
          <a:noFill/>
        </p:spPr>
        <p:txBody>
          <a:bodyPr wrap="square">
            <a:spAutoFit/>
          </a:bodyPr>
          <a:lstStyle/>
          <a:p>
            <a:pPr algn="just"/>
            <a:r>
              <a:rPr lang="en-US" sz="1600" b="1" dirty="0"/>
              <a:t>After surgery, many patients experience “</a:t>
            </a:r>
            <a:r>
              <a:rPr lang="en-US" sz="1600" b="1" i="1" dirty="0"/>
              <a:t>postoperative fatigue,” </a:t>
            </a:r>
            <a:r>
              <a:rPr lang="en-US" sz="1600" b="1" dirty="0"/>
              <a:t>a frustrating sensation typically described as involving tiredness, lethargy, sluggishness, changed emotional state, and a desire to sleep or rest more </a:t>
            </a:r>
            <a:endParaRPr lang="it-IT" sz="1600" b="1" dirty="0"/>
          </a:p>
        </p:txBody>
      </p:sp>
      <p:sp>
        <p:nvSpPr>
          <p:cNvPr id="8" name="CasellaDiTesto 7">
            <a:extLst>
              <a:ext uri="{FF2B5EF4-FFF2-40B4-BE49-F238E27FC236}">
                <a16:creationId xmlns:a16="http://schemas.microsoft.com/office/drawing/2014/main" xmlns="" id="{DD4F4B31-0414-3D73-7FF8-4A96A6236D5C}"/>
              </a:ext>
            </a:extLst>
          </p:cNvPr>
          <p:cNvSpPr txBox="1"/>
          <p:nvPr/>
        </p:nvSpPr>
        <p:spPr>
          <a:xfrm>
            <a:off x="184735" y="2072307"/>
            <a:ext cx="4795722" cy="1077218"/>
          </a:xfrm>
          <a:prstGeom prst="rect">
            <a:avLst/>
          </a:prstGeom>
          <a:noFill/>
        </p:spPr>
        <p:txBody>
          <a:bodyPr wrap="square">
            <a:spAutoFit/>
          </a:bodyPr>
          <a:lstStyle/>
          <a:p>
            <a:pPr algn="just"/>
            <a:r>
              <a:rPr lang="en-US" sz="1600" b="1" dirty="0"/>
              <a:t>Two elements that may be particularly important in regulating activity after surgery are a patient’s interpretation of the medical advice they receive and their interpretation of what their symptoms signify</a:t>
            </a:r>
            <a:endParaRPr lang="it-IT" sz="1600" b="1" dirty="0"/>
          </a:p>
        </p:txBody>
      </p:sp>
      <p:pic>
        <p:nvPicPr>
          <p:cNvPr id="10" name="Picture 2" descr="Sono stanco - CNPlay">
            <a:extLst>
              <a:ext uri="{FF2B5EF4-FFF2-40B4-BE49-F238E27FC236}">
                <a16:creationId xmlns:a16="http://schemas.microsoft.com/office/drawing/2014/main" xmlns="" id="{24C3121E-CAAD-91A0-B225-B13896711B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015" r="26661"/>
          <a:stretch/>
        </p:blipFill>
        <p:spPr bwMode="auto">
          <a:xfrm>
            <a:off x="5405487" y="1972538"/>
            <a:ext cx="1413411" cy="143280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o 12"/>
          <p:cNvGrpSpPr/>
          <p:nvPr/>
        </p:nvGrpSpPr>
        <p:grpSpPr>
          <a:xfrm>
            <a:off x="7517242" y="2074576"/>
            <a:ext cx="4331370" cy="1585489"/>
            <a:chOff x="7764377" y="4067586"/>
            <a:chExt cx="4331370" cy="1608044"/>
          </a:xfrm>
        </p:grpSpPr>
        <p:sp>
          <p:nvSpPr>
            <p:cNvPr id="9" name="CasellaDiTesto 8">
              <a:extLst>
                <a:ext uri="{FF2B5EF4-FFF2-40B4-BE49-F238E27FC236}">
                  <a16:creationId xmlns:a16="http://schemas.microsoft.com/office/drawing/2014/main" xmlns="" id="{DB9BBBB5-FFF1-DD31-807F-6B66FC0DD1C9}"/>
                </a:ext>
              </a:extLst>
            </p:cNvPr>
            <p:cNvSpPr txBox="1"/>
            <p:nvPr/>
          </p:nvSpPr>
          <p:spPr>
            <a:xfrm>
              <a:off x="8037710" y="4467635"/>
              <a:ext cx="3865091" cy="932008"/>
            </a:xfrm>
            <a:prstGeom prst="rect">
              <a:avLst/>
            </a:prstGeom>
            <a:noFill/>
          </p:spPr>
          <p:txBody>
            <a:bodyPr wrap="square">
              <a:spAutoFit/>
            </a:bodyPr>
            <a:lstStyle/>
            <a:p>
              <a:pPr algn="just"/>
              <a:r>
                <a:rPr lang="en-US" sz="1600" b="1" dirty="0"/>
                <a:t>Many studies have identified strong correlations between negative mood and postoperative fatigue</a:t>
              </a:r>
              <a:endParaRPr lang="it-IT" sz="1600" b="1" dirty="0"/>
            </a:p>
          </p:txBody>
        </p:sp>
        <p:sp>
          <p:nvSpPr>
            <p:cNvPr id="11" name="Ovale 10">
              <a:extLst>
                <a:ext uri="{FF2B5EF4-FFF2-40B4-BE49-F238E27FC236}">
                  <a16:creationId xmlns:a16="http://schemas.microsoft.com/office/drawing/2014/main" xmlns="" id="{1FBBD0B1-7849-99CE-5D6D-6EF7BA8D78D7}"/>
                </a:ext>
              </a:extLst>
            </p:cNvPr>
            <p:cNvSpPr/>
            <p:nvPr/>
          </p:nvSpPr>
          <p:spPr>
            <a:xfrm>
              <a:off x="7764377" y="4067586"/>
              <a:ext cx="4331370" cy="160804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dirty="0"/>
            </a:p>
          </p:txBody>
        </p:sp>
      </p:grpSp>
      <p:grpSp>
        <p:nvGrpSpPr>
          <p:cNvPr id="14" name="Gruppo 13">
            <a:extLst>
              <a:ext uri="{FF2B5EF4-FFF2-40B4-BE49-F238E27FC236}">
                <a16:creationId xmlns:a16="http://schemas.microsoft.com/office/drawing/2014/main" xmlns="" id="{8B620C75-BACD-106F-921B-CDC52A6793E5}"/>
              </a:ext>
            </a:extLst>
          </p:cNvPr>
          <p:cNvGrpSpPr/>
          <p:nvPr/>
        </p:nvGrpSpPr>
        <p:grpSpPr>
          <a:xfrm>
            <a:off x="479030" y="3566849"/>
            <a:ext cx="6455033" cy="880197"/>
            <a:chOff x="340599" y="1121083"/>
            <a:chExt cx="7821116" cy="1104881"/>
          </a:xfrm>
        </p:grpSpPr>
        <p:pic>
          <p:nvPicPr>
            <p:cNvPr id="15" name="Immagine 14">
              <a:extLst>
                <a:ext uri="{FF2B5EF4-FFF2-40B4-BE49-F238E27FC236}">
                  <a16:creationId xmlns:a16="http://schemas.microsoft.com/office/drawing/2014/main" xmlns="" id="{5740E16C-8912-7476-F8F1-2D54E7D24117}"/>
                </a:ext>
              </a:extLst>
            </p:cNvPr>
            <p:cNvPicPr>
              <a:picLocks noChangeAspect="1"/>
            </p:cNvPicPr>
            <p:nvPr/>
          </p:nvPicPr>
          <p:blipFill>
            <a:blip r:embed="rId5"/>
            <a:stretch>
              <a:fillRect/>
            </a:stretch>
          </p:blipFill>
          <p:spPr>
            <a:xfrm>
              <a:off x="340599" y="1185251"/>
              <a:ext cx="7821116" cy="914528"/>
            </a:xfrm>
            <a:prstGeom prst="rect">
              <a:avLst/>
            </a:prstGeom>
          </p:spPr>
        </p:pic>
        <p:pic>
          <p:nvPicPr>
            <p:cNvPr id="16" name="Picture 2" descr="Anaesthesia - Wiley Online Library">
              <a:extLst>
                <a:ext uri="{FF2B5EF4-FFF2-40B4-BE49-F238E27FC236}">
                  <a16:creationId xmlns:a16="http://schemas.microsoft.com/office/drawing/2014/main" xmlns="" id="{795C8B6A-2EFF-0617-9295-BE27722F8F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2694" y="1121083"/>
              <a:ext cx="839367" cy="1104881"/>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CasellaDiTesto 16">
            <a:extLst>
              <a:ext uri="{FF2B5EF4-FFF2-40B4-BE49-F238E27FC236}">
                <a16:creationId xmlns:a16="http://schemas.microsoft.com/office/drawing/2014/main" xmlns="" id="{D8D6ECCC-89FF-8F08-AE1F-FFDC4E6FAE02}"/>
              </a:ext>
            </a:extLst>
          </p:cNvPr>
          <p:cNvSpPr txBox="1"/>
          <p:nvPr/>
        </p:nvSpPr>
        <p:spPr>
          <a:xfrm>
            <a:off x="6023812" y="6583775"/>
            <a:ext cx="6152146" cy="276999"/>
          </a:xfrm>
          <a:prstGeom prst="rect">
            <a:avLst/>
          </a:prstGeom>
          <a:noFill/>
        </p:spPr>
        <p:txBody>
          <a:bodyPr wrap="square">
            <a:spAutoFit/>
          </a:bodyPr>
          <a:lstStyle/>
          <a:p>
            <a:pPr algn="r"/>
            <a:r>
              <a:rPr lang="it-IT" sz="1200" b="1" i="1" dirty="0" err="1"/>
              <a:t>Levett</a:t>
            </a:r>
            <a:r>
              <a:rPr lang="it-IT" sz="1200" b="1" i="1" dirty="0"/>
              <a:t> D.Z.H. et al. </a:t>
            </a:r>
            <a:r>
              <a:rPr lang="it-IT" sz="1200" b="1" i="1" dirty="0" err="1"/>
              <a:t>Anaesthesia</a:t>
            </a:r>
            <a:r>
              <a:rPr lang="it-IT" sz="1200" b="1" i="1" dirty="0"/>
              <a:t> 2019, 74</a:t>
            </a:r>
          </a:p>
        </p:txBody>
      </p:sp>
      <p:sp>
        <p:nvSpPr>
          <p:cNvPr id="20" name="CasellaDiTesto 19">
            <a:extLst>
              <a:ext uri="{FF2B5EF4-FFF2-40B4-BE49-F238E27FC236}">
                <a16:creationId xmlns:a16="http://schemas.microsoft.com/office/drawing/2014/main" xmlns="" id="{1A14BD72-1ACB-4516-70D4-C60AEE42CA8C}"/>
              </a:ext>
            </a:extLst>
          </p:cNvPr>
          <p:cNvSpPr txBox="1"/>
          <p:nvPr/>
        </p:nvSpPr>
        <p:spPr>
          <a:xfrm>
            <a:off x="2030512" y="4453457"/>
            <a:ext cx="3591786" cy="461665"/>
          </a:xfrm>
          <a:prstGeom prst="rect">
            <a:avLst/>
          </a:prstGeom>
          <a:noFill/>
        </p:spPr>
        <p:txBody>
          <a:bodyPr wrap="square">
            <a:spAutoFit/>
          </a:bodyPr>
          <a:lstStyle/>
          <a:p>
            <a:pPr algn="just"/>
            <a:r>
              <a:rPr lang="en-US" sz="1200" b="1" i="1" dirty="0"/>
              <a:t>Pre-operative psychological factors addressing surgical outcomes</a:t>
            </a:r>
            <a:endParaRPr lang="it-IT" sz="1200" b="1" i="1" dirty="0"/>
          </a:p>
        </p:txBody>
      </p:sp>
      <p:sp>
        <p:nvSpPr>
          <p:cNvPr id="21" name="CasellaDiTesto 20">
            <a:extLst>
              <a:ext uri="{FF2B5EF4-FFF2-40B4-BE49-F238E27FC236}">
                <a16:creationId xmlns:a16="http://schemas.microsoft.com/office/drawing/2014/main" xmlns="" id="{9C80CEF2-4FFC-F0E9-D6CC-C494B119D7CE}"/>
              </a:ext>
            </a:extLst>
          </p:cNvPr>
          <p:cNvSpPr txBox="1"/>
          <p:nvPr/>
        </p:nvSpPr>
        <p:spPr>
          <a:xfrm>
            <a:off x="6112193" y="4449360"/>
            <a:ext cx="4118520" cy="461665"/>
          </a:xfrm>
          <a:prstGeom prst="rect">
            <a:avLst/>
          </a:prstGeom>
          <a:noFill/>
        </p:spPr>
        <p:txBody>
          <a:bodyPr wrap="square">
            <a:spAutoFit/>
          </a:bodyPr>
          <a:lstStyle/>
          <a:p>
            <a:pPr algn="just"/>
            <a:r>
              <a:rPr lang="en-US" sz="1200" b="1" i="1" dirty="0"/>
              <a:t>Psychological factors associated with positive and negative short-term surgical outcomes</a:t>
            </a:r>
            <a:endParaRPr lang="it-IT" sz="1200" b="1" i="1" dirty="0"/>
          </a:p>
        </p:txBody>
      </p:sp>
      <p:grpSp>
        <p:nvGrpSpPr>
          <p:cNvPr id="28" name="Gruppo 27"/>
          <p:cNvGrpSpPr/>
          <p:nvPr/>
        </p:nvGrpSpPr>
        <p:grpSpPr>
          <a:xfrm>
            <a:off x="2194558" y="4831075"/>
            <a:ext cx="3263694" cy="1424423"/>
            <a:chOff x="508297" y="2969200"/>
            <a:chExt cx="5366358" cy="2756057"/>
          </a:xfrm>
        </p:grpSpPr>
        <p:pic>
          <p:nvPicPr>
            <p:cNvPr id="18" name="Immagine 17">
              <a:extLst>
                <a:ext uri="{FF2B5EF4-FFF2-40B4-BE49-F238E27FC236}">
                  <a16:creationId xmlns:a16="http://schemas.microsoft.com/office/drawing/2014/main" xmlns="" id="{ACCAFD92-ADBE-2DD1-E63D-9EF6289046A2}"/>
                </a:ext>
              </a:extLst>
            </p:cNvPr>
            <p:cNvPicPr>
              <a:picLocks noChangeAspect="1"/>
            </p:cNvPicPr>
            <p:nvPr/>
          </p:nvPicPr>
          <p:blipFill>
            <a:blip r:embed="rId7"/>
            <a:stretch>
              <a:fillRect/>
            </a:stretch>
          </p:blipFill>
          <p:spPr>
            <a:xfrm>
              <a:off x="508297" y="2969200"/>
              <a:ext cx="5366358" cy="2756057"/>
            </a:xfrm>
            <a:prstGeom prst="rect">
              <a:avLst/>
            </a:prstGeom>
          </p:spPr>
        </p:pic>
        <p:sp>
          <p:nvSpPr>
            <p:cNvPr id="22" name="Ovale 21">
              <a:extLst>
                <a:ext uri="{FF2B5EF4-FFF2-40B4-BE49-F238E27FC236}">
                  <a16:creationId xmlns:a16="http://schemas.microsoft.com/office/drawing/2014/main" xmlns="" id="{CEEE63A1-A299-9F4B-3C29-12A2746A5CD5}"/>
                </a:ext>
              </a:extLst>
            </p:cNvPr>
            <p:cNvSpPr/>
            <p:nvPr/>
          </p:nvSpPr>
          <p:spPr>
            <a:xfrm>
              <a:off x="623602" y="3294439"/>
              <a:ext cx="2224902" cy="4415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27" name="Gruppo 26"/>
          <p:cNvGrpSpPr/>
          <p:nvPr/>
        </p:nvGrpSpPr>
        <p:grpSpPr>
          <a:xfrm>
            <a:off x="6184752" y="4831075"/>
            <a:ext cx="4050345" cy="1393243"/>
            <a:chOff x="6201228" y="2954223"/>
            <a:chExt cx="5366359" cy="2260525"/>
          </a:xfrm>
        </p:grpSpPr>
        <p:pic>
          <p:nvPicPr>
            <p:cNvPr id="19" name="Immagine 18">
              <a:extLst>
                <a:ext uri="{FF2B5EF4-FFF2-40B4-BE49-F238E27FC236}">
                  <a16:creationId xmlns:a16="http://schemas.microsoft.com/office/drawing/2014/main" xmlns="" id="{4B160347-EC84-5832-23F2-3B9384A64C61}"/>
                </a:ext>
              </a:extLst>
            </p:cNvPr>
            <p:cNvPicPr>
              <a:picLocks noChangeAspect="1"/>
            </p:cNvPicPr>
            <p:nvPr/>
          </p:nvPicPr>
          <p:blipFill>
            <a:blip r:embed="rId8"/>
            <a:stretch>
              <a:fillRect/>
            </a:stretch>
          </p:blipFill>
          <p:spPr>
            <a:xfrm>
              <a:off x="6201228" y="2954223"/>
              <a:ext cx="5366359" cy="2260525"/>
            </a:xfrm>
            <a:prstGeom prst="rect">
              <a:avLst/>
            </a:prstGeom>
          </p:spPr>
        </p:pic>
        <p:sp>
          <p:nvSpPr>
            <p:cNvPr id="23" name="Ovale 22">
              <a:extLst>
                <a:ext uri="{FF2B5EF4-FFF2-40B4-BE49-F238E27FC236}">
                  <a16:creationId xmlns:a16="http://schemas.microsoft.com/office/drawing/2014/main" xmlns="" id="{83657741-8CB1-5080-4CB6-A66FC0943FBA}"/>
                </a:ext>
              </a:extLst>
            </p:cNvPr>
            <p:cNvSpPr/>
            <p:nvPr/>
          </p:nvSpPr>
          <p:spPr>
            <a:xfrm>
              <a:off x="6399782" y="3251748"/>
              <a:ext cx="3401944" cy="65723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24" name="Gruppo 23">
            <a:extLst>
              <a:ext uri="{FF2B5EF4-FFF2-40B4-BE49-F238E27FC236}">
                <a16:creationId xmlns:a16="http://schemas.microsoft.com/office/drawing/2014/main" xmlns="" id="{B9155E4B-CB3D-E369-AF1A-96AC9F1309F7}"/>
              </a:ext>
            </a:extLst>
          </p:cNvPr>
          <p:cNvGrpSpPr/>
          <p:nvPr/>
        </p:nvGrpSpPr>
        <p:grpSpPr>
          <a:xfrm>
            <a:off x="3905763" y="6315029"/>
            <a:ext cx="6770380" cy="402297"/>
            <a:chOff x="2718796" y="5844257"/>
            <a:chExt cx="6996947" cy="374153"/>
          </a:xfrm>
        </p:grpSpPr>
        <p:sp>
          <p:nvSpPr>
            <p:cNvPr id="25" name="CasellaDiTesto 24">
              <a:extLst>
                <a:ext uri="{FF2B5EF4-FFF2-40B4-BE49-F238E27FC236}">
                  <a16:creationId xmlns:a16="http://schemas.microsoft.com/office/drawing/2014/main" xmlns="" id="{87747E5D-D8AD-2985-B1B4-4F88AFFD5301}"/>
                </a:ext>
              </a:extLst>
            </p:cNvPr>
            <p:cNvSpPr txBox="1"/>
            <p:nvPr/>
          </p:nvSpPr>
          <p:spPr>
            <a:xfrm>
              <a:off x="2718797" y="5844258"/>
              <a:ext cx="6996946" cy="314869"/>
            </a:xfrm>
            <a:prstGeom prst="rect">
              <a:avLst/>
            </a:prstGeom>
            <a:noFill/>
          </p:spPr>
          <p:txBody>
            <a:bodyPr wrap="square">
              <a:spAutoFit/>
            </a:bodyPr>
            <a:lstStyle/>
            <a:p>
              <a:r>
                <a:rPr lang="it-IT" sz="1600" b="1" dirty="0"/>
                <a:t> </a:t>
              </a:r>
              <a:r>
                <a:rPr lang="it-IT" sz="1600" b="1" dirty="0" err="1"/>
                <a:t>Psychological</a:t>
              </a:r>
              <a:r>
                <a:rPr lang="it-IT" sz="1600" b="1" dirty="0"/>
                <a:t> </a:t>
              </a:r>
              <a:r>
                <a:rPr lang="it-IT" sz="1600" b="1" dirty="0" err="1"/>
                <a:t>interventions</a:t>
              </a:r>
              <a:r>
                <a:rPr lang="it-IT" sz="1600" b="1" dirty="0"/>
                <a:t> can </a:t>
              </a:r>
              <a:r>
                <a:rPr lang="it-IT" sz="1600" b="1" dirty="0" err="1"/>
                <a:t>improve</a:t>
              </a:r>
              <a:r>
                <a:rPr lang="it-IT" sz="1600" b="1" dirty="0"/>
                <a:t> </a:t>
              </a:r>
              <a:r>
                <a:rPr lang="it-IT" sz="1600" b="1" dirty="0" err="1"/>
                <a:t>outcome</a:t>
              </a:r>
              <a:r>
                <a:rPr lang="it-IT" sz="1600" b="1" dirty="0"/>
                <a:t>?</a:t>
              </a:r>
            </a:p>
          </p:txBody>
        </p:sp>
        <p:sp>
          <p:nvSpPr>
            <p:cNvPr id="26" name="Rettangolo 25">
              <a:extLst>
                <a:ext uri="{FF2B5EF4-FFF2-40B4-BE49-F238E27FC236}">
                  <a16:creationId xmlns:a16="http://schemas.microsoft.com/office/drawing/2014/main" xmlns="" id="{C7D9DD5F-59F0-9077-2C9A-0EFC91EC3EF2}"/>
                </a:ext>
              </a:extLst>
            </p:cNvPr>
            <p:cNvSpPr/>
            <p:nvPr/>
          </p:nvSpPr>
          <p:spPr>
            <a:xfrm>
              <a:off x="2718796" y="5844257"/>
              <a:ext cx="4698397" cy="3741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grpSp>
    </p:spTree>
    <p:extLst>
      <p:ext uri="{BB962C8B-B14F-4D97-AF65-F5344CB8AC3E}">
        <p14:creationId xmlns:p14="http://schemas.microsoft.com/office/powerpoint/2010/main" val="732721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xmlns="" id="{09E0009C-BF51-4CA0-BCA3-F5A42B163285}"/>
              </a:ext>
            </a:extLst>
          </p:cNvPr>
          <p:cNvSpPr txBox="1">
            <a:spLocks/>
          </p:cNvSpPr>
          <p:nvPr/>
        </p:nvSpPr>
        <p:spPr>
          <a:xfrm>
            <a:off x="732182" y="715617"/>
            <a:ext cx="10515600" cy="2660375"/>
          </a:xfrm>
          <a:prstGeom prst="rect">
            <a:avLst/>
          </a:prstGeom>
        </p:spPr>
        <p:txBody>
          <a:bodyPr>
            <a:norm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Font typeface="Wingdings" panose="05000000000000000000" pitchFamily="2" charset="2"/>
              <a:buNone/>
            </a:pPr>
            <a:r>
              <a:rPr lang="it-IT" b="1" dirty="0">
                <a:solidFill>
                  <a:schemeClr val="tx1"/>
                </a:solidFill>
              </a:rPr>
              <a:t>E</a:t>
            </a:r>
            <a:r>
              <a:rPr lang="en-US" b="1" dirty="0" err="1">
                <a:solidFill>
                  <a:schemeClr val="tx1"/>
                </a:solidFill>
              </a:rPr>
              <a:t>nhanced</a:t>
            </a:r>
            <a:r>
              <a:rPr lang="en-US" b="1" dirty="0">
                <a:solidFill>
                  <a:schemeClr val="tx1"/>
                </a:solidFill>
              </a:rPr>
              <a:t> Recovery After Surgery (ERAS) is a new surgery protocol that streamlines patient processes before, during and after surgeries</a:t>
            </a:r>
          </a:p>
          <a:p>
            <a:pPr marL="0" indent="0" algn="just">
              <a:buFont typeface="Wingdings" panose="05000000000000000000" pitchFamily="2" charset="2"/>
              <a:buNone/>
            </a:pPr>
            <a:endParaRPr lang="en-US" sz="1600" b="1" dirty="0">
              <a:solidFill>
                <a:schemeClr val="tx1"/>
              </a:solidFill>
            </a:endParaRPr>
          </a:p>
          <a:p>
            <a:pPr marL="0" indent="0" algn="just">
              <a:buFont typeface="Wingdings" panose="05000000000000000000" pitchFamily="2" charset="2"/>
              <a:buNone/>
            </a:pPr>
            <a:endParaRPr lang="en-US" sz="700" b="1" dirty="0">
              <a:solidFill>
                <a:schemeClr val="tx1"/>
              </a:solidFill>
            </a:endParaRPr>
          </a:p>
          <a:p>
            <a:pPr marL="0" indent="0" algn="just">
              <a:buNone/>
            </a:pPr>
            <a:r>
              <a:rPr lang="en-US" b="1" dirty="0">
                <a:solidFill>
                  <a:schemeClr val="tx1"/>
                </a:solidFill>
              </a:rPr>
              <a:t>ERAS refers to patient-centered, evidence-based, interdisciplinary team developed pathways for a surgical specialty and facility culture to reduce the patient’s surgical stress response, optimize their physiologic function, and facilitate recovery</a:t>
            </a:r>
            <a:endParaRPr lang="it-IT" b="1" dirty="0">
              <a:solidFill>
                <a:schemeClr val="tx1"/>
              </a:solidFill>
            </a:endParaRPr>
          </a:p>
          <a:p>
            <a:pPr marL="0" indent="0" algn="just">
              <a:buFont typeface="Wingdings" panose="05000000000000000000" pitchFamily="2" charset="2"/>
              <a:buNone/>
            </a:pPr>
            <a:endParaRPr lang="en-US" sz="2400" b="1" dirty="0">
              <a:solidFill>
                <a:schemeClr val="tx1"/>
              </a:solidFill>
            </a:endParaRPr>
          </a:p>
        </p:txBody>
      </p:sp>
      <p:sp>
        <p:nvSpPr>
          <p:cNvPr id="5" name="Freccia in giù 4">
            <a:extLst>
              <a:ext uri="{FF2B5EF4-FFF2-40B4-BE49-F238E27FC236}">
                <a16:creationId xmlns:a16="http://schemas.microsoft.com/office/drawing/2014/main" xmlns="" id="{2CBFF67D-D87D-4204-A5D3-5C346DE6C3B9}"/>
              </a:ext>
            </a:extLst>
          </p:cNvPr>
          <p:cNvSpPr/>
          <p:nvPr/>
        </p:nvSpPr>
        <p:spPr>
          <a:xfrm>
            <a:off x="5767023" y="1356801"/>
            <a:ext cx="445918" cy="875187"/>
          </a:xfrm>
          <a:prstGeom prst="downArrow">
            <a:avLst/>
          </a:pr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dirty="0"/>
          </a:p>
        </p:txBody>
      </p:sp>
      <p:sp>
        <p:nvSpPr>
          <p:cNvPr id="6" name="Titolo 1">
            <a:extLst>
              <a:ext uri="{FF2B5EF4-FFF2-40B4-BE49-F238E27FC236}">
                <a16:creationId xmlns:a16="http://schemas.microsoft.com/office/drawing/2014/main" xmlns="" id="{4D0EC96D-99AD-316B-788D-597CE2838B39}"/>
              </a:ext>
            </a:extLst>
          </p:cNvPr>
          <p:cNvSpPr txBox="1">
            <a:spLocks/>
          </p:cNvSpPr>
          <p:nvPr/>
        </p:nvSpPr>
        <p:spPr>
          <a:xfrm>
            <a:off x="0" y="145773"/>
            <a:ext cx="12192000" cy="622852"/>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dirty="0">
                <a:solidFill>
                  <a:schemeClr val="tx1"/>
                </a:solidFill>
              </a:rPr>
              <a:t> BUT WHAT IS THE ORIGIN OF ERAS?</a:t>
            </a:r>
          </a:p>
        </p:txBody>
      </p:sp>
      <p:pic>
        <p:nvPicPr>
          <p:cNvPr id="7" name="Immagine 6">
            <a:extLst>
              <a:ext uri="{FF2B5EF4-FFF2-40B4-BE49-F238E27FC236}">
                <a16:creationId xmlns:a16="http://schemas.microsoft.com/office/drawing/2014/main" xmlns="" id="{BBAB07F6-4D1C-9683-F282-F223B136A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533" y="3361306"/>
            <a:ext cx="1675812" cy="2163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8" descr="http://www.anzca.edu.au/events/ANZCA%20annual%20scientific%20meetings/2012-anzca-annual-scientific-meeting/photo-gallery/friday-may-11-faculty-of-pain-refresher-course/Prof%20Henrik%20Kehlet.jpg/image_preview">
            <a:hlinkClick r:id="rId3"/>
            <a:extLst>
              <a:ext uri="{FF2B5EF4-FFF2-40B4-BE49-F238E27FC236}">
                <a16:creationId xmlns:a16="http://schemas.microsoft.com/office/drawing/2014/main" xmlns="" id="{2CEF7749-7320-2CEB-FC68-4862888C3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341574"/>
            <a:ext cx="3319797" cy="2323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 name="CasellaDiTesto 15">
            <a:extLst>
              <a:ext uri="{FF2B5EF4-FFF2-40B4-BE49-F238E27FC236}">
                <a16:creationId xmlns:a16="http://schemas.microsoft.com/office/drawing/2014/main" xmlns="" id="{C18207B1-CAC9-4621-FA10-CC77FEA1308B}"/>
              </a:ext>
            </a:extLst>
          </p:cNvPr>
          <p:cNvSpPr txBox="1">
            <a:spLocks noChangeArrowheads="1"/>
          </p:cNvSpPr>
          <p:nvPr/>
        </p:nvSpPr>
        <p:spPr bwMode="auto">
          <a:xfrm>
            <a:off x="116941" y="6099403"/>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ja-JP" altLang="it-IT" sz="2000" b="1" i="1" dirty="0">
                <a:latin typeface="+mn-lt"/>
              </a:rPr>
              <a:t>“</a:t>
            </a:r>
            <a:r>
              <a:rPr lang="it-IT" altLang="ja-JP" sz="2000" b="1" i="1" dirty="0">
                <a:latin typeface="+mn-lt"/>
              </a:rPr>
              <a:t>STRESS FREE ANAESTHESIA AND SURGERY</a:t>
            </a:r>
            <a:r>
              <a:rPr lang="ja-JP" altLang="it-IT" sz="2000" b="1" i="1" dirty="0">
                <a:latin typeface="+mn-lt"/>
              </a:rPr>
              <a:t>”</a:t>
            </a:r>
            <a:endParaRPr lang="it-IT" altLang="en-US" sz="2000" b="1" i="1" dirty="0">
              <a:latin typeface="+mn-lt"/>
            </a:endParaRPr>
          </a:p>
        </p:txBody>
      </p:sp>
      <p:sp>
        <p:nvSpPr>
          <p:cNvPr id="10" name="CasellaDiTesto 5">
            <a:extLst>
              <a:ext uri="{FF2B5EF4-FFF2-40B4-BE49-F238E27FC236}">
                <a16:creationId xmlns:a16="http://schemas.microsoft.com/office/drawing/2014/main" xmlns="" id="{3369B9ED-FAE5-3699-2223-E3A741DC55A0}"/>
              </a:ext>
            </a:extLst>
          </p:cNvPr>
          <p:cNvSpPr txBox="1">
            <a:spLocks noChangeArrowheads="1"/>
          </p:cNvSpPr>
          <p:nvPr/>
        </p:nvSpPr>
        <p:spPr bwMode="auto">
          <a:xfrm>
            <a:off x="10156170" y="6568997"/>
            <a:ext cx="20225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it-IT" altLang="en-US" sz="1200" b="1" i="1" dirty="0" err="1">
                <a:latin typeface="+mn-lt"/>
              </a:rPr>
              <a:t>Kenhelt</a:t>
            </a:r>
            <a:r>
              <a:rPr lang="it-IT" altLang="en-US" sz="1200" b="1" i="1" dirty="0">
                <a:latin typeface="+mn-lt"/>
              </a:rPr>
              <a:t> 1997</a:t>
            </a:r>
          </a:p>
        </p:txBody>
      </p:sp>
    </p:spTree>
    <p:extLst>
      <p:ext uri="{BB962C8B-B14F-4D97-AF65-F5344CB8AC3E}">
        <p14:creationId xmlns:p14="http://schemas.microsoft.com/office/powerpoint/2010/main" val="3748038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estesia totale: rischi e effetti collaterali - A Good Magazine">
            <a:extLst>
              <a:ext uri="{FF2B5EF4-FFF2-40B4-BE49-F238E27FC236}">
                <a16:creationId xmlns:a16="http://schemas.microsoft.com/office/drawing/2014/main" xmlns="" id="{A46E34F5-C81B-09E8-4E06-BBAB6F2C02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724" y="736791"/>
            <a:ext cx="3509844" cy="2632384"/>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xmlns="" id="{1B9AE5E4-7523-F5A7-0EE1-840159D073A2}"/>
              </a:ext>
            </a:extLst>
          </p:cNvPr>
          <p:cNvSpPr txBox="1"/>
          <p:nvPr/>
        </p:nvSpPr>
        <p:spPr>
          <a:xfrm>
            <a:off x="4798331" y="1293713"/>
            <a:ext cx="6140546" cy="954107"/>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it-IT" altLang="it-IT" sz="2800" b="1" i="0" u="none" strike="noStrike" cap="none" normalizeH="0" baseline="0" dirty="0" err="1">
                <a:ln>
                  <a:noFill/>
                </a:ln>
                <a:effectLst/>
                <a:latin typeface="Calibri" panose="020F0502020204030204" pitchFamily="34" charset="0"/>
                <a:cs typeface="Calibri" panose="020F0502020204030204" pitchFamily="34" charset="0"/>
              </a:rPr>
              <a:t>Standardized</a:t>
            </a:r>
            <a:r>
              <a:rPr kumimoji="0" lang="it-IT" altLang="it-IT" sz="2800" b="1" i="0" u="none" strike="noStrike" cap="none" normalizeH="0" baseline="0" dirty="0">
                <a:ln>
                  <a:noFill/>
                </a:ln>
                <a:effectLst/>
                <a:latin typeface="Calibri" panose="020F0502020204030204" pitchFamily="34" charset="0"/>
                <a:cs typeface="Calibri" panose="020F0502020204030204"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r>
              <a:rPr lang="it-IT" altLang="it-IT" sz="2800" b="1" dirty="0" err="1">
                <a:latin typeface="Calibri" panose="020F0502020204030204" pitchFamily="34" charset="0"/>
                <a:cs typeface="Calibri" panose="020F0502020204030204" pitchFamily="34" charset="0"/>
              </a:rPr>
              <a:t>a</a:t>
            </a:r>
            <a:r>
              <a:rPr kumimoji="0" lang="it-IT" altLang="it-IT" sz="2800" b="1" i="0" u="none" strike="noStrike" cap="none" normalizeH="0" baseline="0" dirty="0" err="1">
                <a:ln>
                  <a:noFill/>
                </a:ln>
                <a:effectLst/>
                <a:latin typeface="Calibri" panose="020F0502020204030204" pitchFamily="34" charset="0"/>
                <a:cs typeface="Calibri" panose="020F0502020204030204" pitchFamily="34" charset="0"/>
              </a:rPr>
              <a:t>nesthesiological</a:t>
            </a:r>
            <a:r>
              <a:rPr kumimoji="0" lang="it-IT" altLang="it-IT" sz="2800" b="1" i="0" u="none" strike="noStrike" cap="none" normalizeH="0" baseline="0" dirty="0">
                <a:ln>
                  <a:noFill/>
                </a:ln>
                <a:effectLst/>
                <a:latin typeface="Calibri" panose="020F0502020204030204" pitchFamily="34" charset="0"/>
                <a:cs typeface="Calibri" panose="020F0502020204030204" pitchFamily="34" charset="0"/>
              </a:rPr>
              <a:t> </a:t>
            </a:r>
            <a:r>
              <a:rPr kumimoji="0" lang="it-IT" altLang="it-IT" sz="2800" b="1" i="0" u="none" strike="noStrike" cap="none" normalizeH="0" baseline="0" dirty="0" err="1">
                <a:ln>
                  <a:noFill/>
                </a:ln>
                <a:effectLst/>
                <a:latin typeface="Calibri" panose="020F0502020204030204" pitchFamily="34" charset="0"/>
                <a:cs typeface="Calibri" panose="020F0502020204030204" pitchFamily="34" charset="0"/>
              </a:rPr>
              <a:t>protocol</a:t>
            </a:r>
            <a:endParaRPr kumimoji="0" lang="it-IT" altLang="it-IT" sz="2800" b="1"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4" name="Ovale 3">
            <a:extLst>
              <a:ext uri="{FF2B5EF4-FFF2-40B4-BE49-F238E27FC236}">
                <a16:creationId xmlns:a16="http://schemas.microsoft.com/office/drawing/2014/main" xmlns="" id="{EDEBC4DB-681D-EA08-7BEA-DD4C5FBB416D}"/>
              </a:ext>
            </a:extLst>
          </p:cNvPr>
          <p:cNvSpPr/>
          <p:nvPr/>
        </p:nvSpPr>
        <p:spPr>
          <a:xfrm>
            <a:off x="4798331" y="2712636"/>
            <a:ext cx="2461463" cy="1197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Calibri" panose="020F0502020204030204" pitchFamily="34" charset="0"/>
                <a:cs typeface="Calibri" panose="020F0502020204030204" pitchFamily="34" charset="0"/>
              </a:rPr>
              <a:t>But </a:t>
            </a:r>
            <a:r>
              <a:rPr lang="it-IT" sz="2400" b="1" dirty="0" err="1">
                <a:solidFill>
                  <a:schemeClr val="tx1"/>
                </a:solidFill>
                <a:latin typeface="Calibri" panose="020F0502020204030204" pitchFamily="34" charset="0"/>
                <a:cs typeface="Calibri" panose="020F0502020204030204" pitchFamily="34" charset="0"/>
              </a:rPr>
              <a:t>also</a:t>
            </a:r>
            <a:r>
              <a:rPr lang="it-IT" sz="2400" b="1" dirty="0">
                <a:solidFill>
                  <a:schemeClr val="tx1"/>
                </a:solidFill>
                <a:latin typeface="Calibri" panose="020F0502020204030204" pitchFamily="34" charset="0"/>
                <a:cs typeface="Calibri" panose="020F0502020204030204" pitchFamily="34" charset="0"/>
              </a:rPr>
              <a:t>…</a:t>
            </a:r>
          </a:p>
        </p:txBody>
      </p:sp>
      <p:sp>
        <p:nvSpPr>
          <p:cNvPr id="6" name="CasellaDiTesto 5">
            <a:extLst>
              <a:ext uri="{FF2B5EF4-FFF2-40B4-BE49-F238E27FC236}">
                <a16:creationId xmlns:a16="http://schemas.microsoft.com/office/drawing/2014/main" xmlns="" id="{249BE89C-BF68-65FD-3305-573616472E4C}"/>
              </a:ext>
            </a:extLst>
          </p:cNvPr>
          <p:cNvSpPr txBox="1"/>
          <p:nvPr/>
        </p:nvSpPr>
        <p:spPr>
          <a:xfrm>
            <a:off x="4296631" y="4453194"/>
            <a:ext cx="6140546" cy="954107"/>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it-IT" altLang="it-IT" sz="2800" b="1" i="0" u="none" strike="noStrike" cap="none" normalizeH="0" baseline="0" dirty="0" err="1">
                <a:ln>
                  <a:noFill/>
                </a:ln>
                <a:effectLst/>
                <a:latin typeface="Calibri" panose="020F0502020204030204" pitchFamily="34" charset="0"/>
                <a:cs typeface="Calibri" panose="020F0502020204030204" pitchFamily="34" charset="0"/>
              </a:rPr>
              <a:t>Standardized</a:t>
            </a:r>
            <a:r>
              <a:rPr kumimoji="0" lang="it-IT" altLang="it-IT" sz="2800" b="1" i="0" u="none" strike="noStrike" cap="none" normalizeH="0" baseline="0" dirty="0">
                <a:ln>
                  <a:noFill/>
                </a:ln>
                <a:effectLst/>
                <a:latin typeface="Calibri" panose="020F0502020204030204" pitchFamily="34" charset="0"/>
                <a:cs typeface="Calibri" panose="020F0502020204030204"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it-IT" altLang="it-IT" sz="2800" b="1" i="0" u="none" strike="noStrike" cap="none" normalizeH="0" baseline="0" dirty="0" err="1">
                <a:ln>
                  <a:noFill/>
                </a:ln>
                <a:effectLst/>
                <a:latin typeface="Calibri" panose="020F0502020204030204" pitchFamily="34" charset="0"/>
                <a:cs typeface="Calibri" panose="020F0502020204030204" pitchFamily="34" charset="0"/>
              </a:rPr>
              <a:t>surgical</a:t>
            </a:r>
            <a:r>
              <a:rPr kumimoji="0" lang="it-IT" altLang="it-IT" sz="2800" b="1" i="0" u="none" strike="noStrike" cap="none" normalizeH="0" baseline="0" dirty="0">
                <a:ln>
                  <a:noFill/>
                </a:ln>
                <a:effectLst/>
                <a:latin typeface="Calibri" panose="020F0502020204030204" pitchFamily="34" charset="0"/>
                <a:cs typeface="Calibri" panose="020F0502020204030204" pitchFamily="34" charset="0"/>
              </a:rPr>
              <a:t> technique </a:t>
            </a:r>
          </a:p>
        </p:txBody>
      </p:sp>
      <p:pic>
        <p:nvPicPr>
          <p:cNvPr id="7" name="Immagine 6">
            <a:extLst>
              <a:ext uri="{FF2B5EF4-FFF2-40B4-BE49-F238E27FC236}">
                <a16:creationId xmlns:a16="http://schemas.microsoft.com/office/drawing/2014/main" xmlns="" id="{1BE099CD-B7FF-F5FF-BE99-6905D85D27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70" r="18478"/>
          <a:stretch/>
        </p:blipFill>
        <p:spPr>
          <a:xfrm>
            <a:off x="7476557" y="3433388"/>
            <a:ext cx="3462320" cy="2966474"/>
          </a:xfrm>
          <a:prstGeom prst="rect">
            <a:avLst/>
          </a:prstGeom>
        </p:spPr>
      </p:pic>
    </p:spTree>
    <p:extLst>
      <p:ext uri="{BB962C8B-B14F-4D97-AF65-F5344CB8AC3E}">
        <p14:creationId xmlns:p14="http://schemas.microsoft.com/office/powerpoint/2010/main" val="93848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025EA5E-F7E4-8638-C1C0-4AACFC05ED3E}"/>
              </a:ext>
            </a:extLst>
          </p:cNvPr>
          <p:cNvSpPr txBox="1">
            <a:spLocks/>
          </p:cNvSpPr>
          <p:nvPr/>
        </p:nvSpPr>
        <p:spPr>
          <a:xfrm>
            <a:off x="0" y="81621"/>
            <a:ext cx="12192000" cy="561957"/>
          </a:xfrm>
          <a:prstGeom prst="rect">
            <a:avLst/>
          </a:prstGeom>
        </p:spPr>
        <p:txBody>
          <a:bodyPr>
            <a:normAutofit fontScale="97500"/>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3200" dirty="0">
                <a:solidFill>
                  <a:schemeClr val="tx1"/>
                </a:solidFill>
              </a:rPr>
              <a:t>CONCLUSIONI</a:t>
            </a:r>
          </a:p>
        </p:txBody>
      </p:sp>
      <p:sp>
        <p:nvSpPr>
          <p:cNvPr id="3" name="Rettangolo 2">
            <a:extLst>
              <a:ext uri="{FF2B5EF4-FFF2-40B4-BE49-F238E27FC236}">
                <a16:creationId xmlns:a16="http://schemas.microsoft.com/office/drawing/2014/main" xmlns="" id="{83B48E4A-AC4F-545D-F82B-CCA504CA79BA}"/>
              </a:ext>
            </a:extLst>
          </p:cNvPr>
          <p:cNvSpPr/>
          <p:nvPr/>
        </p:nvSpPr>
        <p:spPr>
          <a:xfrm>
            <a:off x="1301046" y="621043"/>
            <a:ext cx="10012413" cy="707886"/>
          </a:xfrm>
          <a:prstGeom prst="rect">
            <a:avLst/>
          </a:prstGeom>
        </p:spPr>
        <p:txBody>
          <a:bodyPr wrap="square">
            <a:spAutoFit/>
          </a:bodyPr>
          <a:lstStyle/>
          <a:p>
            <a:pPr algn="ctr"/>
            <a:r>
              <a:rPr lang="en-US" sz="2000" b="1" dirty="0">
                <a:latin typeface="Calibri" panose="020F0502020204030204" pitchFamily="34" charset="0"/>
                <a:cs typeface="Calibri" panose="020F0502020204030204" pitchFamily="34" charset="0"/>
              </a:rPr>
              <a:t>ERAS </a:t>
            </a:r>
            <a:r>
              <a:rPr lang="en-US" sz="2000" b="1" dirty="0" err="1">
                <a:latin typeface="Calibri" panose="020F0502020204030204" pitchFamily="34" charset="0"/>
                <a:cs typeface="Calibri" panose="020F0502020204030204" pitchFamily="34" charset="0"/>
              </a:rPr>
              <a:t>racchiude</a:t>
            </a:r>
            <a:r>
              <a:rPr lang="en-US" sz="2000" b="1" dirty="0">
                <a:latin typeface="Calibri" panose="020F0502020204030204" pitchFamily="34" charset="0"/>
                <a:cs typeface="Calibri" panose="020F0502020204030204" pitchFamily="34" charset="0"/>
              </a:rPr>
              <a:t> un </a:t>
            </a:r>
            <a:r>
              <a:rPr lang="en-US" sz="2000" b="1" dirty="0" err="1">
                <a:latin typeface="Calibri" panose="020F0502020204030204" pitchFamily="34" charset="0"/>
                <a:cs typeface="Calibri" panose="020F0502020204030204" pitchFamily="34" charset="0"/>
              </a:rPr>
              <a:t>concetto</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dinamico</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che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necessita</a:t>
            </a:r>
            <a:r>
              <a:rPr lang="en-US" sz="2000" b="1" dirty="0">
                <a:latin typeface="Calibri" panose="020F0502020204030204" pitchFamily="34" charset="0"/>
                <a:cs typeface="Calibri" panose="020F0502020204030204" pitchFamily="34" charset="0"/>
              </a:rPr>
              <a:t> di un continuo </a:t>
            </a:r>
            <a:r>
              <a:rPr lang="en-US" sz="2000" b="1" dirty="0" err="1">
                <a:latin typeface="Calibri" panose="020F0502020204030204" pitchFamily="34" charset="0"/>
                <a:cs typeface="Calibri" panose="020F0502020204030204" pitchFamily="34" charset="0"/>
              </a:rPr>
              <a:t>monitoraggio</a:t>
            </a:r>
            <a:r>
              <a:rPr lang="en-US" sz="2000" b="1" dirty="0">
                <a:latin typeface="Calibri" panose="020F0502020204030204" pitchFamily="34" charset="0"/>
                <a:cs typeface="Calibri" panose="020F0502020204030204" pitchFamily="34" charset="0"/>
              </a:rPr>
              <a:t> di </a:t>
            </a:r>
            <a:r>
              <a:rPr lang="en-US" sz="2000" b="1" dirty="0" err="1">
                <a:latin typeface="Calibri" panose="020F0502020204030204" pitchFamily="34" charset="0"/>
                <a:cs typeface="Calibri" panose="020F0502020204030204" pitchFamily="34" charset="0"/>
              </a:rPr>
              <a:t>applicazione</a:t>
            </a:r>
            <a:endParaRPr lang="en-US" sz="2000" b="1" dirty="0">
              <a:latin typeface="Calibri" panose="020F0502020204030204" pitchFamily="34" charset="0"/>
              <a:cs typeface="Calibri" panose="020F0502020204030204" pitchFamily="34" charset="0"/>
            </a:endParaRPr>
          </a:p>
        </p:txBody>
      </p:sp>
      <p:sp>
        <p:nvSpPr>
          <p:cNvPr id="4" name="CasellaDiTesto 3">
            <a:extLst>
              <a:ext uri="{FF2B5EF4-FFF2-40B4-BE49-F238E27FC236}">
                <a16:creationId xmlns:a16="http://schemas.microsoft.com/office/drawing/2014/main" xmlns="" id="{F1C3956E-47F9-3CAA-AD49-E40AF566E270}"/>
              </a:ext>
            </a:extLst>
          </p:cNvPr>
          <p:cNvSpPr txBox="1"/>
          <p:nvPr/>
        </p:nvSpPr>
        <p:spPr>
          <a:xfrm>
            <a:off x="2189525" y="1353099"/>
            <a:ext cx="8070965" cy="6309420"/>
          </a:xfrm>
          <a:prstGeom prst="rect">
            <a:avLst/>
          </a:prstGeom>
          <a:noFill/>
        </p:spPr>
        <p:txBody>
          <a:bodyPr wrap="square" rtlCol="0">
            <a:spAutoFit/>
          </a:bodyPr>
          <a:lstStyle/>
          <a:p>
            <a:pPr marL="285750" indent="-285750" algn="just" defTabSz="914400" eaLnBrk="0" fontAlgn="base" hangingPunct="0">
              <a:spcBef>
                <a:spcPct val="0"/>
              </a:spcBef>
              <a:spcAft>
                <a:spcPct val="0"/>
              </a:spcAft>
              <a:buFont typeface="Wingdings" panose="05000000000000000000" pitchFamily="2" charset="2"/>
              <a:buChar char="v"/>
            </a:pPr>
            <a:r>
              <a:rPr lang="en-US" b="1" dirty="0">
                <a:latin typeface="Calibri" panose="020F0502020204030204" pitchFamily="34" charset="0"/>
                <a:cs typeface="Calibri" panose="020F0502020204030204" pitchFamily="34" charset="0"/>
              </a:rPr>
              <a:t>Il </a:t>
            </a:r>
            <a:r>
              <a:rPr lang="en-US" b="1" dirty="0" err="1">
                <a:latin typeface="Calibri" panose="020F0502020204030204" pitchFamily="34" charset="0"/>
                <a:cs typeface="Calibri" panose="020F0502020204030204" pitchFamily="34" charset="0"/>
              </a:rPr>
              <a:t>protocollo</a:t>
            </a:r>
            <a:r>
              <a:rPr lang="en-US" b="1" dirty="0">
                <a:latin typeface="Calibri" panose="020F0502020204030204" pitchFamily="34" charset="0"/>
                <a:cs typeface="Calibri" panose="020F0502020204030204" pitchFamily="34" charset="0"/>
              </a:rPr>
              <a:t> ERAS è </a:t>
            </a:r>
            <a:r>
              <a:rPr lang="en-US" b="1" dirty="0" err="1">
                <a:latin typeface="Calibri" panose="020F0502020204030204" pitchFamily="34" charset="0"/>
                <a:cs typeface="Calibri" panose="020F0502020204030204" pitchFamily="34" charset="0"/>
              </a:rPr>
              <a:t>sicuro</a:t>
            </a:r>
            <a:r>
              <a:rPr lang="en-US" b="1" dirty="0">
                <a:latin typeface="Calibri" panose="020F0502020204030204" pitchFamily="34" charset="0"/>
                <a:cs typeface="Calibri" panose="020F0502020204030204" pitchFamily="34" charset="0"/>
              </a:rPr>
              <a:t> ed </a:t>
            </a:r>
            <a:r>
              <a:rPr lang="en-US" b="1" dirty="0" err="1">
                <a:latin typeface="Calibri" panose="020F0502020204030204" pitchFamily="34" charset="0"/>
                <a:cs typeface="Calibri" panose="020F0502020204030204" pitchFamily="34" charset="0"/>
              </a:rPr>
              <a:t>efficace</a:t>
            </a:r>
            <a:endParaRPr lang="en-US" b="1" dirty="0">
              <a:latin typeface="Calibri" panose="020F0502020204030204" pitchFamily="34" charset="0"/>
              <a:cs typeface="Calibri" panose="020F0502020204030204" pitchFamily="34" charset="0"/>
            </a:endParaRPr>
          </a:p>
          <a:p>
            <a:pPr marL="285750" indent="-285750" algn="just" defTabSz="914400" eaLnBrk="0" fontAlgn="base" hangingPunct="0">
              <a:spcBef>
                <a:spcPct val="0"/>
              </a:spcBef>
              <a:spcAft>
                <a:spcPct val="0"/>
              </a:spcAft>
              <a:buFont typeface="Wingdings" panose="05000000000000000000" pitchFamily="2" charset="2"/>
              <a:buChar char="v"/>
            </a:pPr>
            <a:endParaRPr lang="en-US" sz="1000" b="1" dirty="0"/>
          </a:p>
          <a:p>
            <a:pPr marL="285750" indent="-285750" algn="just" defTabSz="914400" eaLnBrk="0" fontAlgn="base" hangingPunct="0">
              <a:spcBef>
                <a:spcPct val="0"/>
              </a:spcBef>
              <a:spcAft>
                <a:spcPct val="0"/>
              </a:spcAft>
              <a:buFont typeface="Wingdings" panose="05000000000000000000" pitchFamily="2" charset="2"/>
              <a:buChar char="v"/>
            </a:pPr>
            <a:r>
              <a:rPr lang="it-IT" altLang="it-IT" b="1" dirty="0">
                <a:latin typeface="Calibri" panose="020F0502020204030204" pitchFamily="34" charset="0"/>
                <a:cs typeface="Calibri" panose="020F0502020204030204" pitchFamily="34" charset="0"/>
              </a:rPr>
              <a:t>Si raccomanda l’adesione al protocollo ERAS</a:t>
            </a:r>
          </a:p>
          <a:p>
            <a:pPr marL="285750" indent="-285750" algn="just" defTabSz="914400" eaLnBrk="0" fontAlgn="base" hangingPunct="0">
              <a:spcBef>
                <a:spcPct val="0"/>
              </a:spcBef>
              <a:spcAft>
                <a:spcPct val="0"/>
              </a:spcAft>
              <a:buFont typeface="Wingdings" panose="05000000000000000000" pitchFamily="2" charset="2"/>
              <a:buChar char="v"/>
            </a:pPr>
            <a:endParaRPr lang="it-IT" altLang="it-IT" sz="1000" b="1" dirty="0">
              <a:latin typeface="Calibri" panose="020F0502020204030204" pitchFamily="34" charset="0"/>
              <a:cs typeface="Calibri" panose="020F0502020204030204" pitchFamily="34" charset="0"/>
            </a:endParaRPr>
          </a:p>
          <a:p>
            <a:pPr marL="285750" indent="-285750" algn="just" eaLnBrk="0" fontAlgn="base" hangingPunct="0">
              <a:spcBef>
                <a:spcPct val="0"/>
              </a:spcBef>
              <a:spcAft>
                <a:spcPct val="0"/>
              </a:spcAft>
              <a:buFont typeface="Wingdings" panose="05000000000000000000" pitchFamily="2" charset="2"/>
              <a:buChar char="v"/>
            </a:pPr>
            <a:r>
              <a:rPr lang="it-IT" altLang="it-IT" b="1" dirty="0">
                <a:cs typeface="Calibri" panose="020F0502020204030204" pitchFamily="34" charset="0"/>
              </a:rPr>
              <a:t>ERAS comprende tutte quelle azioni e/o procedure volte a migliorare sia lo stato generale che immunologico del paziente</a:t>
            </a:r>
          </a:p>
          <a:p>
            <a:pPr marL="285750" indent="-285750" algn="just" eaLnBrk="0" fontAlgn="base" hangingPunct="0">
              <a:spcBef>
                <a:spcPct val="0"/>
              </a:spcBef>
              <a:spcAft>
                <a:spcPct val="0"/>
              </a:spcAft>
              <a:buFont typeface="Wingdings" panose="05000000000000000000" pitchFamily="2" charset="2"/>
              <a:buChar char="v"/>
            </a:pPr>
            <a:endParaRPr lang="it-IT" altLang="it-IT" sz="1000" b="1" dirty="0">
              <a:latin typeface="Calibri" panose="020F0502020204030204" pitchFamily="34" charset="0"/>
              <a:cs typeface="Calibri" panose="020F0502020204030204" pitchFamily="34" charset="0"/>
            </a:endParaRPr>
          </a:p>
          <a:p>
            <a:pPr marL="285750" indent="-285750" algn="just" defTabSz="914400" eaLnBrk="0" fontAlgn="base" hangingPunct="0">
              <a:spcBef>
                <a:spcPct val="0"/>
              </a:spcBef>
              <a:spcAft>
                <a:spcPct val="0"/>
              </a:spcAft>
              <a:buFont typeface="Wingdings" panose="05000000000000000000" pitchFamily="2" charset="2"/>
              <a:buChar char="v"/>
            </a:pPr>
            <a:r>
              <a:rPr lang="it-IT" altLang="it-IT" b="1" dirty="0">
                <a:latin typeface="Calibri" panose="020F0502020204030204" pitchFamily="34" charset="0"/>
                <a:cs typeface="Calibri" panose="020F0502020204030204" pitchFamily="34" charset="0"/>
              </a:rPr>
              <a:t>Il chirurgo è coinvolto nella maggioranza degli item del protocollo ERAS</a:t>
            </a:r>
          </a:p>
          <a:p>
            <a:pPr marL="285750" indent="-285750" algn="just" defTabSz="914400" eaLnBrk="0" fontAlgn="base" hangingPunct="0">
              <a:spcBef>
                <a:spcPct val="0"/>
              </a:spcBef>
              <a:spcAft>
                <a:spcPct val="0"/>
              </a:spcAft>
              <a:buFont typeface="Wingdings" panose="05000000000000000000" pitchFamily="2" charset="2"/>
              <a:buChar char="v"/>
            </a:pPr>
            <a:endParaRPr lang="it-IT" altLang="it-IT" sz="1000" b="1" dirty="0">
              <a:latin typeface="Calibri" panose="020F0502020204030204" pitchFamily="34" charset="0"/>
              <a:cs typeface="Calibri" panose="020F0502020204030204" pitchFamily="34" charset="0"/>
            </a:endParaRPr>
          </a:p>
          <a:p>
            <a:pPr marL="285750" indent="-285750" algn="just" defTabSz="914400" eaLnBrk="0" fontAlgn="base" hangingPunct="0">
              <a:spcBef>
                <a:spcPct val="0"/>
              </a:spcBef>
              <a:spcAft>
                <a:spcPct val="0"/>
              </a:spcAft>
              <a:buFont typeface="Wingdings" panose="05000000000000000000" pitchFamily="2" charset="2"/>
              <a:buChar char="v"/>
            </a:pPr>
            <a:r>
              <a:rPr lang="it-IT" altLang="it-IT" b="1" dirty="0">
                <a:latin typeface="Calibri" panose="020F0502020204030204" pitchFamily="34" charset="0"/>
                <a:cs typeface="Calibri" panose="020F0502020204030204" pitchFamily="34" charset="0"/>
              </a:rPr>
              <a:t>La letteratura sottolinea come sia discrezione del chirurgo valutare o meno la necessità di applicare i vari item del protocollo sulla base dei rischi chirurgici intercorrenti</a:t>
            </a:r>
          </a:p>
          <a:p>
            <a:pPr marL="285750" indent="-285750" algn="just" defTabSz="914400" eaLnBrk="0" fontAlgn="base" hangingPunct="0">
              <a:spcBef>
                <a:spcPct val="0"/>
              </a:spcBef>
              <a:spcAft>
                <a:spcPct val="0"/>
              </a:spcAft>
              <a:buFont typeface="Wingdings" panose="05000000000000000000" pitchFamily="2" charset="2"/>
              <a:buChar char="v"/>
            </a:pPr>
            <a:endParaRPr lang="it-IT" altLang="it-IT" sz="1000" b="1" dirty="0">
              <a:latin typeface="Calibri" panose="020F0502020204030204" pitchFamily="34" charset="0"/>
              <a:cs typeface="Calibri" panose="020F0502020204030204" pitchFamily="34" charset="0"/>
            </a:endParaRPr>
          </a:p>
          <a:p>
            <a:pPr marL="285750" indent="-285750" algn="just" defTabSz="914400" eaLnBrk="0" fontAlgn="base" hangingPunct="0">
              <a:spcBef>
                <a:spcPct val="0"/>
              </a:spcBef>
              <a:spcAft>
                <a:spcPct val="0"/>
              </a:spcAft>
              <a:buFont typeface="Wingdings" panose="05000000000000000000" pitchFamily="2" charset="2"/>
              <a:buChar char="v"/>
            </a:pPr>
            <a:r>
              <a:rPr lang="it-IT" altLang="it-IT" b="1" dirty="0">
                <a:latin typeface="Calibri" panose="020F0502020204030204" pitchFamily="34" charset="0"/>
                <a:cs typeface="Calibri" panose="020F0502020204030204" pitchFamily="34" charset="0"/>
              </a:rPr>
              <a:t>Aderire a pochi item del protocollo ERAS non significa non essere ERAS!!!</a:t>
            </a:r>
          </a:p>
          <a:p>
            <a:pPr marL="285750" indent="-285750" algn="just" defTabSz="914400" eaLnBrk="0" fontAlgn="base" hangingPunct="0">
              <a:spcBef>
                <a:spcPct val="0"/>
              </a:spcBef>
              <a:spcAft>
                <a:spcPct val="0"/>
              </a:spcAft>
              <a:buFont typeface="Wingdings" panose="05000000000000000000" pitchFamily="2" charset="2"/>
              <a:buChar char="v"/>
            </a:pPr>
            <a:endParaRPr lang="it-IT" altLang="it-IT" sz="1000" b="1" u="sng" dirty="0">
              <a:latin typeface="Calibri" panose="020F0502020204030204" pitchFamily="34" charset="0"/>
              <a:cs typeface="Calibri" panose="020F0502020204030204" pitchFamily="34" charset="0"/>
            </a:endParaRPr>
          </a:p>
          <a:p>
            <a:pPr marL="285750" indent="-285750" algn="just" eaLnBrk="0" fontAlgn="base" hangingPunct="0">
              <a:spcBef>
                <a:spcPct val="0"/>
              </a:spcBef>
              <a:spcAft>
                <a:spcPct val="0"/>
              </a:spcAft>
              <a:buFont typeface="Wingdings" panose="05000000000000000000" pitchFamily="2" charset="2"/>
              <a:buChar char="v"/>
            </a:pPr>
            <a:r>
              <a:rPr lang="it-IT" altLang="it-IT" b="1" dirty="0">
                <a:latin typeface="Calibri" panose="020F0502020204030204" pitchFamily="34" charset="0"/>
                <a:cs typeface="Calibri" panose="020F0502020204030204" pitchFamily="34" charset="0"/>
              </a:rPr>
              <a:t>L’adesione a tutti gli item del protocollo ERAS deve avvenire in maniera progressiva</a:t>
            </a:r>
            <a:endParaRPr lang="it-IT" altLang="it-IT" sz="1000" b="1" i="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lgn="just" defTabSz="914400" eaLnBrk="0" fontAlgn="base" hangingPunct="0">
              <a:spcBef>
                <a:spcPct val="0"/>
              </a:spcBef>
              <a:spcAft>
                <a:spcPct val="0"/>
              </a:spcAft>
              <a:buFont typeface="Wingdings" panose="05000000000000000000" pitchFamily="2" charset="2"/>
              <a:buChar char="v"/>
            </a:pPr>
            <a:endParaRPr lang="it-IT" altLang="it-IT" b="1" i="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lgn="just" eaLnBrk="0" fontAlgn="base" hangingPunct="0">
              <a:spcBef>
                <a:spcPct val="0"/>
              </a:spcBef>
              <a:spcAft>
                <a:spcPct val="0"/>
              </a:spcAft>
              <a:buFont typeface="Wingdings" panose="05000000000000000000" pitchFamily="2" charset="2"/>
              <a:buChar char="v"/>
            </a:pPr>
            <a:r>
              <a:rPr lang="it-IT" altLang="it-IT" sz="2400" b="1" u="sng" dirty="0">
                <a:solidFill>
                  <a:srgbClr val="FF0000"/>
                </a:solidFill>
                <a:latin typeface="Calibri" panose="020F0502020204030204" pitchFamily="34" charset="0"/>
                <a:cs typeface="Calibri" panose="020F0502020204030204" pitchFamily="34" charset="0"/>
              </a:rPr>
              <a:t> </a:t>
            </a:r>
            <a:r>
              <a:rPr lang="it-IT" altLang="it-IT" sz="2800" b="1" i="1" u="sng"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salute e la sicurezza del paziente devono sempre essere messe al primo posto</a:t>
            </a:r>
          </a:p>
          <a:p>
            <a:pPr marL="285750" indent="-285750" algn="just" defTabSz="914400" eaLnBrk="0" fontAlgn="base" hangingPunct="0">
              <a:spcBef>
                <a:spcPct val="0"/>
              </a:spcBef>
              <a:spcAft>
                <a:spcPct val="0"/>
              </a:spcAft>
              <a:buFont typeface="Wingdings" panose="05000000000000000000" pitchFamily="2" charset="2"/>
              <a:buChar char="v"/>
            </a:pPr>
            <a:endParaRPr kumimoji="0" lang="it-IT" altLang="it-IT" b="1" i="1" u="sng" strike="noStrike" cap="none" normalizeH="0" baseline="0" dirty="0">
              <a:ln>
                <a:noFill/>
              </a:ln>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lgn="just" defTabSz="914400" eaLnBrk="0" fontAlgn="base" hangingPunct="0">
              <a:spcBef>
                <a:spcPct val="0"/>
              </a:spcBef>
              <a:spcAft>
                <a:spcPct val="0"/>
              </a:spcAft>
              <a:buFont typeface="Wingdings" panose="05000000000000000000" pitchFamily="2" charset="2"/>
              <a:buChar char="v"/>
            </a:pPr>
            <a:endParaRPr kumimoji="0" lang="it-IT" altLang="it-IT" b="1" i="0" u="none" strike="noStrike" cap="none" normalizeH="0" baseline="0" dirty="0">
              <a:ln>
                <a:noFill/>
              </a:ln>
              <a:effectLst/>
              <a:latin typeface="Calibri" panose="020F0502020204030204" pitchFamily="34" charset="0"/>
              <a:cs typeface="Calibri" panose="020F0502020204030204" pitchFamily="34" charset="0"/>
            </a:endParaRPr>
          </a:p>
          <a:p>
            <a:pPr marL="285750" indent="-285750" algn="just" defTabSz="914400" eaLnBrk="0" fontAlgn="base" hangingPunct="0">
              <a:spcBef>
                <a:spcPct val="0"/>
              </a:spcBef>
              <a:spcAft>
                <a:spcPct val="0"/>
              </a:spcAft>
              <a:buFont typeface="Wingdings" panose="05000000000000000000" pitchFamily="2" charset="2"/>
              <a:buChar char="v"/>
            </a:pPr>
            <a:endParaRPr lang="it-IT" altLang="it-IT" b="1" dirty="0">
              <a:latin typeface="Calibri" panose="020F0502020204030204" pitchFamily="34" charset="0"/>
              <a:cs typeface="Calibri" panose="020F050202020403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it-IT" altLang="it-IT" b="1"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5" name="Rectangle 1"/>
          <p:cNvSpPr>
            <a:spLocks noChangeArrowheads="1"/>
          </p:cNvSpPr>
          <p:nvPr/>
        </p:nvSpPr>
        <p:spPr bwMode="auto">
          <a:xfrm>
            <a:off x="0" y="36260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9891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025" y="0"/>
            <a:ext cx="5695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3248025" y="0"/>
            <a:ext cx="5695950" cy="1405288"/>
          </a:xfrm>
          <a:prstGeom prst="rect">
            <a:avLst/>
          </a:prstGeom>
          <a:solidFill>
            <a:srgbClr val="0052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Centro di Eccellenza SICOB per la Chirurgia Bariatrica - Fatebenefratelli -  Ospedale San Piet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560" y="681513"/>
            <a:ext cx="980878" cy="442762"/>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3657600" y="2637322"/>
            <a:ext cx="4899259" cy="3128211"/>
          </a:xfrm>
          <a:prstGeom prst="rect">
            <a:avLst/>
          </a:prstGeom>
          <a:solidFill>
            <a:srgbClr val="0052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noChangeArrowheads="1"/>
          </p:cNvPicPr>
          <p:nvPr/>
        </p:nvPicPr>
        <p:blipFill rotWithShape="1">
          <a:blip r:embed="rId2">
            <a:extLst>
              <a:ext uri="{28A0092B-C50C-407E-A947-70E740481C1C}">
                <a14:useLocalDpi xmlns:a14="http://schemas.microsoft.com/office/drawing/2010/main" val="0"/>
              </a:ext>
            </a:extLst>
          </a:blip>
          <a:srcRect l="15667" t="39719" r="16401" b="28561"/>
          <a:stretch/>
        </p:blipFill>
        <p:spPr bwMode="auto">
          <a:xfrm>
            <a:off x="4172550" y="3375382"/>
            <a:ext cx="3869357" cy="217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3248025" y="2704698"/>
            <a:ext cx="5695950" cy="523220"/>
          </a:xfrm>
          <a:prstGeom prst="rect">
            <a:avLst/>
          </a:prstGeom>
          <a:noFill/>
        </p:spPr>
        <p:txBody>
          <a:bodyPr wrap="square" rtlCol="0">
            <a:spAutoFit/>
          </a:bodyPr>
          <a:lstStyle/>
          <a:p>
            <a:pPr algn="ctr"/>
            <a:r>
              <a:rPr lang="it-IT" sz="2800" b="1" dirty="0" smtClean="0">
                <a:solidFill>
                  <a:srgbClr val="FFF600"/>
                </a:solidFill>
                <a:latin typeface="Book Antiqua" panose="02040602050305030304" pitchFamily="18" charset="0"/>
                <a:cs typeface="Times New Roman" panose="02020603050405020304" pitchFamily="18" charset="0"/>
              </a:rPr>
              <a:t>II Edition</a:t>
            </a:r>
            <a:endParaRPr lang="it-IT" sz="2800" b="1" dirty="0">
              <a:solidFill>
                <a:srgbClr val="FFF600"/>
              </a:solidFill>
              <a:latin typeface="Book Antiqua" panose="02040602050305030304" pitchFamily="18" charset="0"/>
              <a:cs typeface="Times New Roman" panose="02020603050405020304" pitchFamily="18" charset="0"/>
            </a:endParaRPr>
          </a:p>
        </p:txBody>
      </p:sp>
      <p:sp>
        <p:nvSpPr>
          <p:cNvPr id="9" name="CasellaDiTesto 8"/>
          <p:cNvSpPr txBox="1"/>
          <p:nvPr/>
        </p:nvSpPr>
        <p:spPr>
          <a:xfrm>
            <a:off x="4894444" y="5743876"/>
            <a:ext cx="2425567" cy="567890"/>
          </a:xfrm>
          <a:prstGeom prst="rect">
            <a:avLst/>
          </a:prstGeom>
          <a:solidFill>
            <a:srgbClr val="0052A0"/>
          </a:solidFill>
        </p:spPr>
        <p:txBody>
          <a:bodyPr wrap="square" rtlCol="0">
            <a:spAutoFit/>
          </a:bodyPr>
          <a:lstStyle/>
          <a:p>
            <a:endParaRPr lang="it-IT" dirty="0"/>
          </a:p>
        </p:txBody>
      </p:sp>
      <p:sp>
        <p:nvSpPr>
          <p:cNvPr id="10" name="CasellaDiTesto 9"/>
          <p:cNvSpPr txBox="1"/>
          <p:nvPr/>
        </p:nvSpPr>
        <p:spPr>
          <a:xfrm>
            <a:off x="3248025" y="5743876"/>
            <a:ext cx="5695949" cy="523220"/>
          </a:xfrm>
          <a:prstGeom prst="rect">
            <a:avLst/>
          </a:prstGeom>
          <a:noFill/>
        </p:spPr>
        <p:txBody>
          <a:bodyPr wrap="square" rtlCol="0">
            <a:spAutoFit/>
          </a:bodyPr>
          <a:lstStyle/>
          <a:p>
            <a:pPr algn="ctr"/>
            <a:r>
              <a:rPr lang="it-IT" sz="2800" b="1" dirty="0" smtClean="0">
                <a:solidFill>
                  <a:srgbClr val="FFF400"/>
                </a:solidFill>
                <a:latin typeface="Book Antiqua" panose="02040602050305030304" pitchFamily="18" charset="0"/>
              </a:rPr>
              <a:t>Maggio 2024</a:t>
            </a:r>
            <a:endParaRPr lang="it-IT" sz="2800" b="1" dirty="0">
              <a:solidFill>
                <a:srgbClr val="FFF400"/>
              </a:solidFill>
              <a:latin typeface="Book Antiqua" panose="02040602050305030304" pitchFamily="18" charset="0"/>
            </a:endParaRPr>
          </a:p>
        </p:txBody>
      </p:sp>
    </p:spTree>
    <p:extLst>
      <p:ext uri="{BB962C8B-B14F-4D97-AF65-F5344CB8AC3E}">
        <p14:creationId xmlns:p14="http://schemas.microsoft.com/office/powerpoint/2010/main" val="660356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xmlns="" id="{62EA905A-27AF-1FED-254B-56FC0C393A45}"/>
              </a:ext>
            </a:extLst>
          </p:cNvPr>
          <p:cNvSpPr txBox="1">
            <a:spLocks/>
          </p:cNvSpPr>
          <p:nvPr/>
        </p:nvSpPr>
        <p:spPr>
          <a:xfrm>
            <a:off x="5247967" y="2018689"/>
            <a:ext cx="6944033" cy="3227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a:latin typeface="+mn-lt"/>
              </a:rPr>
              <a:t>Grazie per l’attenzione</a:t>
            </a:r>
          </a:p>
        </p:txBody>
      </p:sp>
      <p:pic>
        <p:nvPicPr>
          <p:cNvPr id="5" name="Immagine 4">
            <a:extLst>
              <a:ext uri="{FF2B5EF4-FFF2-40B4-BE49-F238E27FC236}">
                <a16:creationId xmlns:a16="http://schemas.microsoft.com/office/drawing/2014/main" xmlns="" id="{8BE34445-D492-C951-D96C-DE73D6FB4186}"/>
              </a:ext>
            </a:extLst>
          </p:cNvPr>
          <p:cNvPicPr>
            <a:picLocks noChangeAspect="1"/>
          </p:cNvPicPr>
          <p:nvPr/>
        </p:nvPicPr>
        <p:blipFill>
          <a:blip r:embed="rId2"/>
          <a:stretch>
            <a:fillRect/>
          </a:stretch>
        </p:blipFill>
        <p:spPr>
          <a:xfrm>
            <a:off x="0" y="0"/>
            <a:ext cx="5247968" cy="6858000"/>
          </a:xfrm>
          <a:prstGeom prst="rect">
            <a:avLst/>
          </a:prstGeom>
        </p:spPr>
      </p:pic>
    </p:spTree>
    <p:extLst>
      <p:ext uri="{BB962C8B-B14F-4D97-AF65-F5344CB8AC3E}">
        <p14:creationId xmlns:p14="http://schemas.microsoft.com/office/powerpoint/2010/main" val="3398634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ADB59EF-B2A2-2428-A90F-ABBCB14B8146}"/>
              </a:ext>
            </a:extLst>
          </p:cNvPr>
          <p:cNvSpPr>
            <a:spLocks noGrp="1"/>
          </p:cNvSpPr>
          <p:nvPr>
            <p:ph type="title"/>
          </p:nvPr>
        </p:nvSpPr>
        <p:spPr>
          <a:xfrm>
            <a:off x="0" y="0"/>
            <a:ext cx="12192000" cy="1325563"/>
          </a:xfrm>
        </p:spPr>
        <p:txBody>
          <a:bodyPr>
            <a:normAutofit/>
          </a:bodyPr>
          <a:lstStyle/>
          <a:p>
            <a:pPr algn="ctr"/>
            <a:r>
              <a:rPr lang="it-IT" sz="4000" b="1" dirty="0">
                <a:latin typeface="+mn-lt"/>
              </a:rPr>
              <a:t>Differenziazione dell’offerta chirurgica</a:t>
            </a:r>
          </a:p>
        </p:txBody>
      </p:sp>
      <p:pic>
        <p:nvPicPr>
          <p:cNvPr id="2052" name="Picture 4" descr="Cartelli stradali personalizzati: quando e a chi servono? - Smalteria  Emiliana">
            <a:extLst>
              <a:ext uri="{FF2B5EF4-FFF2-40B4-BE49-F238E27FC236}">
                <a16:creationId xmlns:a16="http://schemas.microsoft.com/office/drawing/2014/main" xmlns="" id="{B7CD2908-FF48-EDD8-AEC2-D80FB0F9E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488" y="1201830"/>
            <a:ext cx="4078668" cy="2714168"/>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xmlns="" id="{E4335DF6-0F84-3DCA-4687-6C0A1C2CCBEF}"/>
              </a:ext>
            </a:extLst>
          </p:cNvPr>
          <p:cNvSpPr txBox="1"/>
          <p:nvPr/>
        </p:nvSpPr>
        <p:spPr>
          <a:xfrm>
            <a:off x="6096000" y="6581001"/>
            <a:ext cx="6096000" cy="276999"/>
          </a:xfrm>
          <a:prstGeom prst="rect">
            <a:avLst/>
          </a:prstGeom>
          <a:noFill/>
        </p:spPr>
        <p:txBody>
          <a:bodyPr wrap="square">
            <a:spAutoFit/>
          </a:bodyPr>
          <a:lstStyle/>
          <a:p>
            <a:pPr algn="r"/>
            <a:r>
              <a:rPr lang="it-IT" sz="1200" b="1" i="1" dirty="0"/>
              <a:t>Simons MP et al. </a:t>
            </a:r>
            <a:r>
              <a:rPr lang="it-IT" sz="1200" b="1" i="1" dirty="0" err="1"/>
              <a:t>Hernia</a:t>
            </a:r>
            <a:r>
              <a:rPr lang="it-IT" sz="1200" b="1" i="1" dirty="0"/>
              <a:t>. (2009) 13:343–403</a:t>
            </a:r>
          </a:p>
        </p:txBody>
      </p:sp>
      <p:grpSp>
        <p:nvGrpSpPr>
          <p:cNvPr id="14" name="Gruppo 13">
            <a:extLst>
              <a:ext uri="{FF2B5EF4-FFF2-40B4-BE49-F238E27FC236}">
                <a16:creationId xmlns:a16="http://schemas.microsoft.com/office/drawing/2014/main" xmlns="" id="{A6429AF3-D37A-0E41-9EEB-06306423024D}"/>
              </a:ext>
            </a:extLst>
          </p:cNvPr>
          <p:cNvGrpSpPr/>
          <p:nvPr/>
        </p:nvGrpSpPr>
        <p:grpSpPr>
          <a:xfrm>
            <a:off x="2269790" y="4265872"/>
            <a:ext cx="8225931" cy="621303"/>
            <a:chOff x="2895153" y="4246728"/>
            <a:chExt cx="7490583" cy="581106"/>
          </a:xfrm>
        </p:grpSpPr>
        <p:pic>
          <p:nvPicPr>
            <p:cNvPr id="8" name="Immagine 7">
              <a:extLst>
                <a:ext uri="{FF2B5EF4-FFF2-40B4-BE49-F238E27FC236}">
                  <a16:creationId xmlns:a16="http://schemas.microsoft.com/office/drawing/2014/main" xmlns="" id="{B2061EA3-216D-C64C-DE0F-E6B8C94D2154}"/>
                </a:ext>
              </a:extLst>
            </p:cNvPr>
            <p:cNvPicPr>
              <a:picLocks noChangeAspect="1"/>
            </p:cNvPicPr>
            <p:nvPr/>
          </p:nvPicPr>
          <p:blipFill>
            <a:blip r:embed="rId3"/>
            <a:stretch>
              <a:fillRect/>
            </a:stretch>
          </p:blipFill>
          <p:spPr>
            <a:xfrm>
              <a:off x="2895153" y="4246728"/>
              <a:ext cx="6401693" cy="581106"/>
            </a:xfrm>
            <a:prstGeom prst="rect">
              <a:avLst/>
            </a:prstGeom>
          </p:spPr>
        </p:pic>
        <p:pic>
          <p:nvPicPr>
            <p:cNvPr id="2054" name="Picture 6" descr="Prof. Giampiero Campanelli, editor in chief per la rivista Hernia">
              <a:extLst>
                <a:ext uri="{FF2B5EF4-FFF2-40B4-BE49-F238E27FC236}">
                  <a16:creationId xmlns:a16="http://schemas.microsoft.com/office/drawing/2014/main" xmlns="" id="{F3FE4034-7D17-3624-3804-70697F7DFD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354" r="41664" b="31731"/>
            <a:stretch/>
          </p:blipFill>
          <p:spPr bwMode="auto">
            <a:xfrm>
              <a:off x="9259520" y="4246728"/>
              <a:ext cx="1126216" cy="58110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asellaDiTesto 12">
            <a:extLst>
              <a:ext uri="{FF2B5EF4-FFF2-40B4-BE49-F238E27FC236}">
                <a16:creationId xmlns:a16="http://schemas.microsoft.com/office/drawing/2014/main" xmlns="" id="{9EE6E18E-C6E8-FB4B-1A25-E23B61BF5707}"/>
              </a:ext>
            </a:extLst>
          </p:cNvPr>
          <p:cNvSpPr txBox="1"/>
          <p:nvPr/>
        </p:nvSpPr>
        <p:spPr>
          <a:xfrm>
            <a:off x="1364975" y="5117828"/>
            <a:ext cx="9869556" cy="1015663"/>
          </a:xfrm>
          <a:prstGeom prst="rect">
            <a:avLst/>
          </a:prstGeom>
          <a:noFill/>
        </p:spPr>
        <p:txBody>
          <a:bodyPr wrap="square">
            <a:spAutoFit/>
          </a:bodyPr>
          <a:lstStyle/>
          <a:p>
            <a:pPr algn="ctr"/>
            <a:r>
              <a:rPr lang="en-US" sz="2000" dirty="0"/>
              <a:t>The European Hernia Society has published a </a:t>
            </a:r>
            <a:r>
              <a:rPr lang="en-US" sz="2000" b="1" dirty="0"/>
              <a:t>grade B</a:t>
            </a:r>
            <a:r>
              <a:rPr lang="en-US" sz="2000" dirty="0"/>
              <a:t> (</a:t>
            </a:r>
            <a:r>
              <a:rPr lang="en-US" sz="2000" b="1" i="1" dirty="0"/>
              <a:t>“weakly positive”</a:t>
            </a:r>
            <a:r>
              <a:rPr lang="en-US" sz="2000" dirty="0"/>
              <a:t>) recommendation that all patients candidate for inguinal and femoral hernia repair,  can be considered potentially eligible for day surgery</a:t>
            </a:r>
            <a:endParaRPr lang="it-IT" sz="2000" dirty="0"/>
          </a:p>
        </p:txBody>
      </p:sp>
      <p:grpSp>
        <p:nvGrpSpPr>
          <p:cNvPr id="18" name="Gruppo 17">
            <a:extLst>
              <a:ext uri="{FF2B5EF4-FFF2-40B4-BE49-F238E27FC236}">
                <a16:creationId xmlns:a16="http://schemas.microsoft.com/office/drawing/2014/main" xmlns="" id="{504DA4EE-92B6-BCC5-E32F-04025E1721EF}"/>
              </a:ext>
            </a:extLst>
          </p:cNvPr>
          <p:cNvGrpSpPr/>
          <p:nvPr/>
        </p:nvGrpSpPr>
        <p:grpSpPr>
          <a:xfrm>
            <a:off x="6025388" y="1362030"/>
            <a:ext cx="5974988" cy="2352952"/>
            <a:chOff x="6217011" y="1713690"/>
            <a:chExt cx="5974988" cy="2352952"/>
          </a:xfrm>
        </p:grpSpPr>
        <p:sp>
          <p:nvSpPr>
            <p:cNvPr id="19" name="CasellaDiTesto 18">
              <a:extLst>
                <a:ext uri="{FF2B5EF4-FFF2-40B4-BE49-F238E27FC236}">
                  <a16:creationId xmlns:a16="http://schemas.microsoft.com/office/drawing/2014/main" xmlns="" id="{8C73422F-C47A-6829-42C1-8465DC4AF59E}"/>
                </a:ext>
              </a:extLst>
            </p:cNvPr>
            <p:cNvSpPr txBox="1"/>
            <p:nvPr/>
          </p:nvSpPr>
          <p:spPr>
            <a:xfrm>
              <a:off x="6710288" y="1713690"/>
              <a:ext cx="5481711" cy="235295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000" b="1" dirty="0" err="1"/>
                <a:t>Ricovero</a:t>
              </a:r>
              <a:r>
                <a:rPr lang="en-US" sz="2000" b="1" dirty="0"/>
                <a:t> </a:t>
              </a:r>
              <a:r>
                <a:rPr lang="en-US" sz="2000" b="1" dirty="0" err="1"/>
                <a:t>ordinario</a:t>
              </a:r>
              <a:r>
                <a:rPr lang="en-US" sz="2000" b="1" dirty="0"/>
                <a:t> </a:t>
              </a:r>
              <a:r>
                <a:rPr lang="en-US" sz="2000" b="1" dirty="0" err="1"/>
                <a:t>tradizionale</a:t>
              </a:r>
              <a:r>
                <a:rPr lang="en-US" sz="2000" b="1" dirty="0"/>
                <a:t> </a:t>
              </a:r>
            </a:p>
            <a:p>
              <a:pPr marL="285750" indent="-285750">
                <a:lnSpc>
                  <a:spcPct val="150000"/>
                </a:lnSpc>
                <a:buFont typeface="Arial" panose="020B0604020202020204" pitchFamily="34" charset="0"/>
                <a:buChar char="•"/>
              </a:pPr>
              <a:r>
                <a:rPr lang="en-US" sz="2000" b="1" dirty="0"/>
                <a:t>Week Surgery </a:t>
              </a:r>
            </a:p>
            <a:p>
              <a:pPr marL="285750" indent="-285750">
                <a:lnSpc>
                  <a:spcPct val="150000"/>
                </a:lnSpc>
                <a:buFont typeface="Arial" panose="020B0604020202020204" pitchFamily="34" charset="0"/>
                <a:buChar char="•"/>
              </a:pPr>
              <a:r>
                <a:rPr lang="en-US" sz="2000" b="1" dirty="0"/>
                <a:t>Day Surgery/One Day Surgery </a:t>
              </a:r>
            </a:p>
            <a:p>
              <a:pPr marL="285750" indent="-285750">
                <a:lnSpc>
                  <a:spcPct val="150000"/>
                </a:lnSpc>
                <a:buFont typeface="Arial" panose="020B0604020202020204" pitchFamily="34" charset="0"/>
                <a:buChar char="•"/>
              </a:pPr>
              <a:r>
                <a:rPr lang="en-US" sz="2000" b="1" dirty="0" err="1"/>
                <a:t>Chirurgia</a:t>
              </a:r>
              <a:r>
                <a:rPr lang="en-US" sz="2000" b="1" dirty="0"/>
                <a:t> </a:t>
              </a:r>
              <a:r>
                <a:rPr lang="en-US" sz="2000" b="1" dirty="0" err="1"/>
                <a:t>ambulatoriale</a:t>
              </a:r>
              <a:r>
                <a:rPr lang="en-US" sz="2000" b="1" dirty="0"/>
                <a:t> </a:t>
              </a:r>
              <a:r>
                <a:rPr lang="en-US" sz="2000" b="1" dirty="0" err="1"/>
                <a:t>complessa</a:t>
              </a:r>
              <a:r>
                <a:rPr lang="en-US" sz="2000" b="1" dirty="0"/>
                <a:t> </a:t>
              </a:r>
            </a:p>
            <a:p>
              <a:pPr marL="285750" indent="-285750">
                <a:lnSpc>
                  <a:spcPct val="150000"/>
                </a:lnSpc>
                <a:buFont typeface="Arial" panose="020B0604020202020204" pitchFamily="34" charset="0"/>
                <a:buChar char="•"/>
              </a:pPr>
              <a:r>
                <a:rPr lang="en-US" sz="2000" b="1" dirty="0" err="1"/>
                <a:t>Chirurgia</a:t>
              </a:r>
              <a:r>
                <a:rPr lang="en-US" sz="2000" b="1" dirty="0"/>
                <a:t> </a:t>
              </a:r>
              <a:r>
                <a:rPr lang="en-US" sz="2000" b="1" dirty="0" err="1"/>
                <a:t>ambulatoriale</a:t>
              </a:r>
              <a:endParaRPr lang="it-IT" sz="2000" b="1" dirty="0"/>
            </a:p>
          </p:txBody>
        </p:sp>
        <p:sp>
          <p:nvSpPr>
            <p:cNvPr id="20" name="Ovale 19">
              <a:extLst>
                <a:ext uri="{FF2B5EF4-FFF2-40B4-BE49-F238E27FC236}">
                  <a16:creationId xmlns:a16="http://schemas.microsoft.com/office/drawing/2014/main" xmlns="" id="{DCAF3E40-31E9-B833-9A3E-099460A3DC37}"/>
                </a:ext>
              </a:extLst>
            </p:cNvPr>
            <p:cNvSpPr/>
            <p:nvPr/>
          </p:nvSpPr>
          <p:spPr>
            <a:xfrm>
              <a:off x="6217011" y="2160525"/>
              <a:ext cx="4722124" cy="10801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b="1" dirty="0"/>
            </a:p>
          </p:txBody>
        </p:sp>
      </p:grpSp>
      <p:grpSp>
        <p:nvGrpSpPr>
          <p:cNvPr id="21" name="Gruppo 20">
            <a:extLst>
              <a:ext uri="{FF2B5EF4-FFF2-40B4-BE49-F238E27FC236}">
                <a16:creationId xmlns:a16="http://schemas.microsoft.com/office/drawing/2014/main" xmlns="" id="{04625E59-BB83-F632-BD70-B09F231D079B}"/>
              </a:ext>
            </a:extLst>
          </p:cNvPr>
          <p:cNvGrpSpPr/>
          <p:nvPr/>
        </p:nvGrpSpPr>
        <p:grpSpPr>
          <a:xfrm>
            <a:off x="1737972" y="2433823"/>
            <a:ext cx="9861747" cy="2714168"/>
            <a:chOff x="1906183" y="1104194"/>
            <a:chExt cx="9861747" cy="2714168"/>
          </a:xfrm>
        </p:grpSpPr>
        <p:sp>
          <p:nvSpPr>
            <p:cNvPr id="22" name="CasellaDiTesto 21">
              <a:extLst>
                <a:ext uri="{FF2B5EF4-FFF2-40B4-BE49-F238E27FC236}">
                  <a16:creationId xmlns:a16="http://schemas.microsoft.com/office/drawing/2014/main" xmlns="" id="{6D223EE2-1FB2-1074-7374-47A6F1868031}"/>
                </a:ext>
              </a:extLst>
            </p:cNvPr>
            <p:cNvSpPr txBox="1"/>
            <p:nvPr/>
          </p:nvSpPr>
          <p:spPr>
            <a:xfrm>
              <a:off x="5168347" y="2716695"/>
              <a:ext cx="6599583" cy="369332"/>
            </a:xfrm>
            <a:prstGeom prst="rect">
              <a:avLst/>
            </a:prstGeom>
            <a:noFill/>
          </p:spPr>
          <p:txBody>
            <a:bodyPr wrap="square" rtlCol="0">
              <a:spAutoFit/>
            </a:bodyPr>
            <a:lstStyle/>
            <a:p>
              <a:r>
                <a:rPr lang="it-IT" dirty="0"/>
                <a:t>Foto </a:t>
              </a:r>
              <a:r>
                <a:rPr lang="it-IT" dirty="0" err="1"/>
                <a:t>cicatelli</a:t>
              </a:r>
              <a:endParaRPr lang="it-IT" dirty="0"/>
            </a:p>
          </p:txBody>
        </p:sp>
        <p:sp>
          <p:nvSpPr>
            <p:cNvPr id="23" name="Rettangolo 22">
              <a:extLst>
                <a:ext uri="{FF2B5EF4-FFF2-40B4-BE49-F238E27FC236}">
                  <a16:creationId xmlns:a16="http://schemas.microsoft.com/office/drawing/2014/main" xmlns="" id="{D0E8410F-230A-7E6C-B4EF-1C713B18D5E5}"/>
                </a:ext>
              </a:extLst>
            </p:cNvPr>
            <p:cNvSpPr/>
            <p:nvPr/>
          </p:nvSpPr>
          <p:spPr>
            <a:xfrm>
              <a:off x="1906183" y="1104194"/>
              <a:ext cx="8790907" cy="2714168"/>
            </a:xfrm>
            <a:prstGeom prst="rect">
              <a:avLst/>
            </a:prstGeom>
            <a:solidFill>
              <a:srgbClr val="FFC00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tx1"/>
                </a:solidFill>
              </a:endParaRPr>
            </a:p>
          </p:txBody>
        </p:sp>
        <p:pic>
          <p:nvPicPr>
            <p:cNvPr id="24" name="Picture 2" descr="DECRETO n. 1 del 11.01.2017 OGGETTO: D.C.A. n. 33/2016 Piano Regionale di  Programmazione della Rete Ospedaliera ai s">
              <a:extLst>
                <a:ext uri="{FF2B5EF4-FFF2-40B4-BE49-F238E27FC236}">
                  <a16:creationId xmlns:a16="http://schemas.microsoft.com/office/drawing/2014/main" xmlns="" id="{E18188FA-0F49-EF27-4D62-B8E522B949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88" r="14646"/>
            <a:stretch/>
          </p:blipFill>
          <p:spPr bwMode="auto">
            <a:xfrm>
              <a:off x="1950769" y="1148629"/>
              <a:ext cx="2780456" cy="2628000"/>
            </a:xfrm>
            <a:prstGeom prst="rect">
              <a:avLst/>
            </a:prstGeom>
            <a:noFill/>
            <a:extLst>
              <a:ext uri="{909E8E84-426E-40DD-AFC4-6F175D3DCCD1}">
                <a14:hiddenFill xmlns:a14="http://schemas.microsoft.com/office/drawing/2010/main">
                  <a:solidFill>
                    <a:srgbClr val="FFFFFF"/>
                  </a:solidFill>
                </a14:hiddenFill>
              </a:ext>
            </a:extLst>
          </p:spPr>
        </p:pic>
        <p:sp>
          <p:nvSpPr>
            <p:cNvPr id="25" name="CasellaDiTesto 24">
              <a:extLst>
                <a:ext uri="{FF2B5EF4-FFF2-40B4-BE49-F238E27FC236}">
                  <a16:creationId xmlns:a16="http://schemas.microsoft.com/office/drawing/2014/main" xmlns="" id="{8183F629-8C21-A438-6C3D-77B1A9AD61CB}"/>
                </a:ext>
              </a:extLst>
            </p:cNvPr>
            <p:cNvSpPr txBox="1"/>
            <p:nvPr/>
          </p:nvSpPr>
          <p:spPr>
            <a:xfrm>
              <a:off x="4533108" y="1767743"/>
              <a:ext cx="6244327" cy="954107"/>
            </a:xfrm>
            <a:prstGeom prst="rect">
              <a:avLst/>
            </a:prstGeom>
            <a:noFill/>
          </p:spPr>
          <p:txBody>
            <a:bodyPr wrap="square">
              <a:spAutoFit/>
            </a:bodyPr>
            <a:lstStyle/>
            <a:p>
              <a:pPr algn="ctr"/>
              <a:r>
                <a:rPr lang="it-IT" sz="3600" b="1" dirty="0"/>
                <a:t>PACC</a:t>
              </a:r>
            </a:p>
            <a:p>
              <a:pPr algn="ctr"/>
              <a:r>
                <a:rPr lang="it-IT" sz="2000" b="1" dirty="0"/>
                <a:t> (PERCORSI AMBULATORIALI COMPLESSI e COORDINATI)</a:t>
              </a:r>
              <a:endParaRPr lang="it-IT" sz="2800" b="1" dirty="0"/>
            </a:p>
          </p:txBody>
        </p:sp>
        <p:sp>
          <p:nvSpPr>
            <p:cNvPr id="26" name="CasellaDiTesto 25">
              <a:extLst>
                <a:ext uri="{FF2B5EF4-FFF2-40B4-BE49-F238E27FC236}">
                  <a16:creationId xmlns:a16="http://schemas.microsoft.com/office/drawing/2014/main" xmlns="" id="{49BC258E-279E-3ABD-E9CE-D075DA2F97F6}"/>
                </a:ext>
              </a:extLst>
            </p:cNvPr>
            <p:cNvSpPr txBox="1"/>
            <p:nvPr/>
          </p:nvSpPr>
          <p:spPr>
            <a:xfrm>
              <a:off x="4664867" y="3055154"/>
              <a:ext cx="6098582" cy="584775"/>
            </a:xfrm>
            <a:prstGeom prst="rect">
              <a:avLst/>
            </a:prstGeom>
            <a:noFill/>
          </p:spPr>
          <p:txBody>
            <a:bodyPr wrap="square">
              <a:spAutoFit/>
            </a:bodyPr>
            <a:lstStyle/>
            <a:p>
              <a:pPr algn="ctr"/>
              <a:r>
                <a:rPr lang="it-IT" sz="1600" b="1" dirty="0"/>
                <a:t>Giunta Regionale - Seduta del 23 gennaio 2009 - Deliberazione N. 102 - Area Generale di Coordinamento N. 20 - Assistenza Sanitaria</a:t>
              </a:r>
            </a:p>
          </p:txBody>
        </p:sp>
      </p:grpSp>
    </p:spTree>
    <p:extLst>
      <p:ext uri="{BB962C8B-B14F-4D97-AF65-F5344CB8AC3E}">
        <p14:creationId xmlns:p14="http://schemas.microsoft.com/office/powerpoint/2010/main" val="403726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 la fede è debole, anche il dubbio è debole | La Civiltà Cattolica">
            <a:extLst>
              <a:ext uri="{FF2B5EF4-FFF2-40B4-BE49-F238E27FC236}">
                <a16:creationId xmlns:a16="http://schemas.microsoft.com/office/drawing/2014/main" xmlns="" id="{1882C516-9D56-AA78-7C54-8D07BE32C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226" y="3806984"/>
            <a:ext cx="5435052" cy="24336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ducare al dubbio e all'incertezza - Projectland">
            <a:extLst>
              <a:ext uri="{FF2B5EF4-FFF2-40B4-BE49-F238E27FC236}">
                <a16:creationId xmlns:a16="http://schemas.microsoft.com/office/drawing/2014/main" xmlns="" id="{199E0B3D-4664-47CD-2CD2-6A9BDD9AF7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994"/>
            <a:ext cx="2924340" cy="292434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o 12">
            <a:extLst>
              <a:ext uri="{FF2B5EF4-FFF2-40B4-BE49-F238E27FC236}">
                <a16:creationId xmlns:a16="http://schemas.microsoft.com/office/drawing/2014/main" xmlns="" id="{67C6C1D6-F221-B93C-9DCA-D631E68CB42C}"/>
              </a:ext>
            </a:extLst>
          </p:cNvPr>
          <p:cNvGrpSpPr/>
          <p:nvPr/>
        </p:nvGrpSpPr>
        <p:grpSpPr>
          <a:xfrm>
            <a:off x="2067074" y="1883736"/>
            <a:ext cx="7839308" cy="1290997"/>
            <a:chOff x="1596240" y="4926131"/>
            <a:chExt cx="7839308" cy="1290997"/>
          </a:xfrm>
        </p:grpSpPr>
        <p:grpSp>
          <p:nvGrpSpPr>
            <p:cNvPr id="10" name="Gruppo 9">
              <a:extLst>
                <a:ext uri="{FF2B5EF4-FFF2-40B4-BE49-F238E27FC236}">
                  <a16:creationId xmlns:a16="http://schemas.microsoft.com/office/drawing/2014/main" xmlns="" id="{96184BCC-E870-8503-08EC-163C79F50A10}"/>
                </a:ext>
              </a:extLst>
            </p:cNvPr>
            <p:cNvGrpSpPr/>
            <p:nvPr/>
          </p:nvGrpSpPr>
          <p:grpSpPr>
            <a:xfrm>
              <a:off x="8004313" y="5141842"/>
              <a:ext cx="1431235" cy="834887"/>
              <a:chOff x="8004313" y="5141842"/>
              <a:chExt cx="1431235" cy="834887"/>
            </a:xfrm>
          </p:grpSpPr>
          <p:sp>
            <p:nvSpPr>
              <p:cNvPr id="6" name="CasellaDiTesto 5">
                <a:extLst>
                  <a:ext uri="{FF2B5EF4-FFF2-40B4-BE49-F238E27FC236}">
                    <a16:creationId xmlns:a16="http://schemas.microsoft.com/office/drawing/2014/main" xmlns="" id="{F55D4F6E-93AA-A7B6-8FF6-6E87D71DF1CF}"/>
                  </a:ext>
                </a:extLst>
              </p:cNvPr>
              <p:cNvSpPr txBox="1"/>
              <p:nvPr/>
            </p:nvSpPr>
            <p:spPr>
              <a:xfrm>
                <a:off x="8330156" y="5240713"/>
                <a:ext cx="982656" cy="547714"/>
              </a:xfrm>
              <a:prstGeom prst="rect">
                <a:avLst/>
              </a:prstGeom>
              <a:noFill/>
            </p:spPr>
            <p:txBody>
              <a:bodyPr wrap="square">
                <a:spAutoFit/>
              </a:bodyPr>
              <a:lstStyle/>
              <a:p>
                <a:pPr>
                  <a:lnSpc>
                    <a:spcPct val="150000"/>
                  </a:lnSpc>
                </a:pPr>
                <a:r>
                  <a:rPr lang="en-US" sz="2200" b="1" dirty="0"/>
                  <a:t>ERAS</a:t>
                </a:r>
              </a:p>
            </p:txBody>
          </p:sp>
          <p:sp>
            <p:nvSpPr>
              <p:cNvPr id="7" name="Ovale 6">
                <a:extLst>
                  <a:ext uri="{FF2B5EF4-FFF2-40B4-BE49-F238E27FC236}">
                    <a16:creationId xmlns:a16="http://schemas.microsoft.com/office/drawing/2014/main" xmlns="" id="{4E45A623-C886-55FC-3C05-89968880E732}"/>
                  </a:ext>
                </a:extLst>
              </p:cNvPr>
              <p:cNvSpPr/>
              <p:nvPr/>
            </p:nvSpPr>
            <p:spPr>
              <a:xfrm>
                <a:off x="8004313" y="5141842"/>
                <a:ext cx="1431235" cy="83488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1" name="Gruppo 10">
              <a:extLst>
                <a:ext uri="{FF2B5EF4-FFF2-40B4-BE49-F238E27FC236}">
                  <a16:creationId xmlns:a16="http://schemas.microsoft.com/office/drawing/2014/main" xmlns="" id="{CF767B74-E0D1-435A-F3DF-CFC7271E1A77}"/>
                </a:ext>
              </a:extLst>
            </p:cNvPr>
            <p:cNvGrpSpPr/>
            <p:nvPr/>
          </p:nvGrpSpPr>
          <p:grpSpPr>
            <a:xfrm>
              <a:off x="1596240" y="4926131"/>
              <a:ext cx="4028926" cy="1290997"/>
              <a:chOff x="1596240" y="4926131"/>
              <a:chExt cx="4028926" cy="1290997"/>
            </a:xfrm>
          </p:grpSpPr>
          <p:sp>
            <p:nvSpPr>
              <p:cNvPr id="5" name="CasellaDiTesto 4">
                <a:extLst>
                  <a:ext uri="{FF2B5EF4-FFF2-40B4-BE49-F238E27FC236}">
                    <a16:creationId xmlns:a16="http://schemas.microsoft.com/office/drawing/2014/main" xmlns="" id="{BDCFC6A1-50C8-1E25-CFB9-D5E87CEBC624}"/>
                  </a:ext>
                </a:extLst>
              </p:cNvPr>
              <p:cNvSpPr txBox="1"/>
              <p:nvPr/>
            </p:nvSpPr>
            <p:spPr>
              <a:xfrm>
                <a:off x="1711545" y="5141842"/>
                <a:ext cx="3900434" cy="1055545"/>
              </a:xfrm>
              <a:prstGeom prst="rect">
                <a:avLst/>
              </a:prstGeom>
              <a:noFill/>
            </p:spPr>
            <p:txBody>
              <a:bodyPr wrap="square">
                <a:spAutoFit/>
              </a:bodyPr>
              <a:lstStyle/>
              <a:p>
                <a:pPr algn="ctr">
                  <a:lnSpc>
                    <a:spcPct val="150000"/>
                  </a:lnSpc>
                </a:pPr>
                <a:r>
                  <a:rPr lang="en-US" sz="2200" b="1" dirty="0"/>
                  <a:t>Day Surgery/One Day Surgery/</a:t>
                </a:r>
              </a:p>
              <a:p>
                <a:pPr algn="ctr">
                  <a:lnSpc>
                    <a:spcPct val="150000"/>
                  </a:lnSpc>
                </a:pPr>
                <a:r>
                  <a:rPr lang="en-US" sz="2200" b="1" dirty="0"/>
                  <a:t>PACC </a:t>
                </a:r>
              </a:p>
            </p:txBody>
          </p:sp>
          <p:sp>
            <p:nvSpPr>
              <p:cNvPr id="8" name="Ovale 7">
                <a:extLst>
                  <a:ext uri="{FF2B5EF4-FFF2-40B4-BE49-F238E27FC236}">
                    <a16:creationId xmlns:a16="http://schemas.microsoft.com/office/drawing/2014/main" xmlns="" id="{CA7695AD-41BC-FC34-CB57-73995382AFA7}"/>
                  </a:ext>
                </a:extLst>
              </p:cNvPr>
              <p:cNvSpPr/>
              <p:nvPr/>
            </p:nvSpPr>
            <p:spPr>
              <a:xfrm>
                <a:off x="1596240" y="4926131"/>
                <a:ext cx="4028926" cy="129099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9" name="Freccia in giù 8">
              <a:extLst>
                <a:ext uri="{FF2B5EF4-FFF2-40B4-BE49-F238E27FC236}">
                  <a16:creationId xmlns:a16="http://schemas.microsoft.com/office/drawing/2014/main" xmlns="" id="{B195D5CF-229F-0607-6839-EFA3596034A8}"/>
                </a:ext>
              </a:extLst>
            </p:cNvPr>
            <p:cNvSpPr/>
            <p:nvPr/>
          </p:nvSpPr>
          <p:spPr>
            <a:xfrm rot="5400000">
              <a:off x="6556657" y="4508746"/>
              <a:ext cx="279392" cy="1872869"/>
            </a:xfrm>
            <a:prstGeom prst="downArrow">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Freccia in giù 11">
              <a:extLst>
                <a:ext uri="{FF2B5EF4-FFF2-40B4-BE49-F238E27FC236}">
                  <a16:creationId xmlns:a16="http://schemas.microsoft.com/office/drawing/2014/main" xmlns="" id="{4072D40A-E12F-6ACE-E18B-BAADA20A68CB}"/>
                </a:ext>
              </a:extLst>
            </p:cNvPr>
            <p:cNvSpPr/>
            <p:nvPr/>
          </p:nvSpPr>
          <p:spPr>
            <a:xfrm rot="16200000">
              <a:off x="6571639" y="4796502"/>
              <a:ext cx="279392" cy="1872869"/>
            </a:xfrm>
            <a:prstGeom prst="downArrow">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Tree>
    <p:extLst>
      <p:ext uri="{BB962C8B-B14F-4D97-AF65-F5344CB8AC3E}">
        <p14:creationId xmlns:p14="http://schemas.microsoft.com/office/powerpoint/2010/main" val="2865201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xmlns="" id="{43A30E65-7E66-A2E4-68FE-971F550F366E}"/>
              </a:ext>
            </a:extLst>
          </p:cNvPr>
          <p:cNvSpPr txBox="1"/>
          <p:nvPr/>
        </p:nvSpPr>
        <p:spPr>
          <a:xfrm>
            <a:off x="3791252" y="139427"/>
            <a:ext cx="4661358" cy="6217087"/>
          </a:xfrm>
          <a:prstGeom prst="rect">
            <a:avLst/>
          </a:prstGeom>
          <a:noFill/>
        </p:spPr>
        <p:txBody>
          <a:bodyPr wrap="square" rtlCol="0">
            <a:spAutoFit/>
          </a:bodyPr>
          <a:lstStyle/>
          <a:p>
            <a:pPr algn="just"/>
            <a:r>
              <a:rPr lang="it-IT" b="1" dirty="0"/>
              <a:t>Pz: </a:t>
            </a:r>
            <a:r>
              <a:rPr lang="it-IT" b="1" dirty="0" smtClean="0"/>
              <a:t>C.D.                                                      Anni</a:t>
            </a:r>
            <a:r>
              <a:rPr lang="it-IT" b="1" dirty="0"/>
              <a:t>: 38</a:t>
            </a:r>
          </a:p>
          <a:p>
            <a:pPr algn="just"/>
            <a:endParaRPr lang="it-IT" sz="1100" b="1" dirty="0"/>
          </a:p>
          <a:p>
            <a:pPr algn="just"/>
            <a:r>
              <a:rPr lang="it-IT" b="1" dirty="0"/>
              <a:t>BMI: </a:t>
            </a:r>
            <a:r>
              <a:rPr lang="it-IT" b="1" dirty="0" smtClean="0"/>
              <a:t>63,6 Kg/m</a:t>
            </a:r>
            <a:r>
              <a:rPr lang="it-IT" b="1" baseline="30000" dirty="0" smtClean="0"/>
              <a:t>2                          </a:t>
            </a:r>
            <a:r>
              <a:rPr lang="it-IT" b="1" dirty="0" smtClean="0"/>
              <a:t>Peso </a:t>
            </a:r>
            <a:r>
              <a:rPr lang="it-IT" b="1" dirty="0"/>
              <a:t>attuale: 173 Kg </a:t>
            </a:r>
          </a:p>
          <a:p>
            <a:pPr algn="just"/>
            <a:endParaRPr lang="it-IT" sz="1100" b="1" dirty="0"/>
          </a:p>
          <a:p>
            <a:pPr algn="just"/>
            <a:r>
              <a:rPr lang="it-IT" b="1" dirty="0"/>
              <a:t>COMORBIDITA’:</a:t>
            </a:r>
          </a:p>
          <a:p>
            <a:pPr algn="just"/>
            <a:endParaRPr lang="it-IT" b="1" dirty="0"/>
          </a:p>
          <a:p>
            <a:pPr algn="just"/>
            <a:endParaRPr lang="it-IT" sz="300" b="1" dirty="0"/>
          </a:p>
          <a:p>
            <a:pPr algn="just"/>
            <a:r>
              <a:rPr lang="it-IT" b="1" dirty="0"/>
              <a:t>A.P.R.:</a:t>
            </a:r>
          </a:p>
          <a:p>
            <a:pPr algn="just"/>
            <a:endParaRPr lang="it-IT" b="1" dirty="0"/>
          </a:p>
          <a:p>
            <a:pPr algn="just"/>
            <a:endParaRPr lang="it-IT" sz="100" b="1" dirty="0"/>
          </a:p>
          <a:p>
            <a:pPr algn="just"/>
            <a:r>
              <a:rPr lang="it-IT" b="1" dirty="0"/>
              <a:t>Pregressa chirurgia:</a:t>
            </a:r>
          </a:p>
          <a:p>
            <a:pPr algn="just"/>
            <a:endParaRPr lang="it-IT" b="1" dirty="0"/>
          </a:p>
          <a:p>
            <a:pPr algn="just"/>
            <a:endParaRPr lang="it-IT" b="1" dirty="0"/>
          </a:p>
          <a:p>
            <a:pPr algn="just"/>
            <a:endParaRPr lang="it-IT" b="1" dirty="0"/>
          </a:p>
          <a:p>
            <a:pPr algn="just"/>
            <a:endParaRPr lang="it-IT" b="1" dirty="0"/>
          </a:p>
          <a:p>
            <a:pPr algn="just"/>
            <a:endParaRPr lang="it-IT" b="1" dirty="0"/>
          </a:p>
          <a:p>
            <a:pPr algn="just"/>
            <a:endParaRPr lang="it-IT" b="1" dirty="0"/>
          </a:p>
          <a:p>
            <a:pPr algn="just"/>
            <a:endParaRPr lang="it-IT" b="1" dirty="0"/>
          </a:p>
          <a:p>
            <a:pPr algn="just"/>
            <a:endParaRPr lang="it-IT" b="1" dirty="0"/>
          </a:p>
          <a:p>
            <a:pPr algn="just"/>
            <a:endParaRPr lang="it-IT" b="1" dirty="0"/>
          </a:p>
          <a:p>
            <a:pPr algn="just"/>
            <a:endParaRPr lang="it-IT" sz="1100" b="1" dirty="0" smtClean="0"/>
          </a:p>
          <a:p>
            <a:pPr algn="just"/>
            <a:endParaRPr lang="it-IT" sz="1100" b="1" dirty="0"/>
          </a:p>
          <a:p>
            <a:pPr algn="just"/>
            <a:endParaRPr lang="it-IT" sz="1100" b="1" dirty="0" smtClean="0"/>
          </a:p>
          <a:p>
            <a:pPr algn="just"/>
            <a:endParaRPr lang="it-IT" sz="1100" b="1" dirty="0"/>
          </a:p>
          <a:p>
            <a:pPr algn="just"/>
            <a:endParaRPr lang="it-IT" sz="1050" b="1" dirty="0"/>
          </a:p>
          <a:p>
            <a:pPr algn="just"/>
            <a:r>
              <a:rPr lang="it-IT" b="1" dirty="0"/>
              <a:t>A.P.P.: </a:t>
            </a:r>
            <a:r>
              <a:rPr lang="it-IT" b="1" dirty="0" smtClean="0"/>
              <a:t>     </a:t>
            </a:r>
            <a:endParaRPr lang="it-IT" b="1" dirty="0"/>
          </a:p>
        </p:txBody>
      </p:sp>
      <p:sp>
        <p:nvSpPr>
          <p:cNvPr id="8" name="CasellaDiTesto 7">
            <a:extLst>
              <a:ext uri="{FF2B5EF4-FFF2-40B4-BE49-F238E27FC236}">
                <a16:creationId xmlns:a16="http://schemas.microsoft.com/office/drawing/2014/main" xmlns="" id="{9F968769-0FB6-FA94-B680-0E3BCDFC7E49}"/>
              </a:ext>
            </a:extLst>
          </p:cNvPr>
          <p:cNvSpPr txBox="1"/>
          <p:nvPr/>
        </p:nvSpPr>
        <p:spPr>
          <a:xfrm>
            <a:off x="5468688" y="1018499"/>
            <a:ext cx="2857164" cy="646331"/>
          </a:xfrm>
          <a:prstGeom prst="rect">
            <a:avLst/>
          </a:prstGeom>
          <a:noFill/>
        </p:spPr>
        <p:txBody>
          <a:bodyPr wrap="square">
            <a:spAutoFit/>
          </a:bodyPr>
          <a:lstStyle/>
          <a:p>
            <a:pPr algn="just"/>
            <a:r>
              <a:rPr lang="it-IT" b="1" dirty="0"/>
              <a:t>Ipertensione arteriosa, dislipidemia</a:t>
            </a:r>
          </a:p>
        </p:txBody>
      </p:sp>
      <p:sp>
        <p:nvSpPr>
          <p:cNvPr id="10" name="CasellaDiTesto 9">
            <a:extLst>
              <a:ext uri="{FF2B5EF4-FFF2-40B4-BE49-F238E27FC236}">
                <a16:creationId xmlns:a16="http://schemas.microsoft.com/office/drawing/2014/main" xmlns="" id="{543F534A-C679-03AB-D6E6-9D186CA3E24B}"/>
              </a:ext>
            </a:extLst>
          </p:cNvPr>
          <p:cNvSpPr txBox="1"/>
          <p:nvPr/>
        </p:nvSpPr>
        <p:spPr>
          <a:xfrm>
            <a:off x="4562496" y="1635955"/>
            <a:ext cx="3763356" cy="646331"/>
          </a:xfrm>
          <a:prstGeom prst="rect">
            <a:avLst/>
          </a:prstGeom>
          <a:noFill/>
        </p:spPr>
        <p:txBody>
          <a:bodyPr wrap="square">
            <a:spAutoFit/>
          </a:bodyPr>
          <a:lstStyle/>
          <a:p>
            <a:r>
              <a:rPr lang="it-IT" b="1" dirty="0"/>
              <a:t>Peritonite da diverticolite acuta complicata da perforazione </a:t>
            </a:r>
            <a:endParaRPr lang="it-IT" dirty="0"/>
          </a:p>
        </p:txBody>
      </p:sp>
      <p:sp>
        <p:nvSpPr>
          <p:cNvPr id="13" name="CasellaDiTesto 12">
            <a:extLst>
              <a:ext uri="{FF2B5EF4-FFF2-40B4-BE49-F238E27FC236}">
                <a16:creationId xmlns:a16="http://schemas.microsoft.com/office/drawing/2014/main" xmlns="" id="{7D77A6B4-7A0C-70BF-D694-25F8B18EA4E4}"/>
              </a:ext>
            </a:extLst>
          </p:cNvPr>
          <p:cNvSpPr txBox="1"/>
          <p:nvPr/>
        </p:nvSpPr>
        <p:spPr>
          <a:xfrm>
            <a:off x="5721496" y="2204623"/>
            <a:ext cx="2825740" cy="3693319"/>
          </a:xfrm>
          <a:prstGeom prst="rect">
            <a:avLst/>
          </a:prstGeom>
          <a:noFill/>
        </p:spPr>
        <p:txBody>
          <a:bodyPr wrap="square">
            <a:spAutoFit/>
          </a:bodyPr>
          <a:lstStyle/>
          <a:p>
            <a:pPr marL="285750" indent="-285750">
              <a:buFont typeface="Wingdings" panose="05000000000000000000" pitchFamily="2" charset="2"/>
              <a:buChar char="Ø"/>
            </a:pPr>
            <a:r>
              <a:rPr lang="it-IT" b="1" dirty="0"/>
              <a:t>Resezione sec. Hartmann con confezionamento di colostomia temporanea in FS </a:t>
            </a:r>
            <a:r>
              <a:rPr lang="it-IT" b="1" dirty="0" smtClean="0"/>
              <a:t>(2018)</a:t>
            </a:r>
            <a:endParaRPr lang="it-IT" b="1" dirty="0"/>
          </a:p>
          <a:p>
            <a:pPr marL="285750" indent="-285750">
              <a:buFont typeface="Wingdings" panose="05000000000000000000" pitchFamily="2" charset="2"/>
              <a:buChar char="Ø"/>
            </a:pPr>
            <a:r>
              <a:rPr lang="it-IT" b="1" dirty="0"/>
              <a:t>Ricanalizzazione con chiusura di colostomia </a:t>
            </a:r>
            <a:r>
              <a:rPr lang="it-IT" b="1" dirty="0" smtClean="0"/>
              <a:t>(</a:t>
            </a:r>
            <a:r>
              <a:rPr lang="it-IT" b="1" dirty="0" smtClean="0"/>
              <a:t>2019</a:t>
            </a:r>
            <a:r>
              <a:rPr lang="it-IT" b="1" dirty="0" smtClean="0"/>
              <a:t>)</a:t>
            </a:r>
            <a:endParaRPr lang="it-IT" b="1" dirty="0"/>
          </a:p>
          <a:p>
            <a:pPr marL="285750" indent="-285750">
              <a:buFont typeface="Wingdings" panose="05000000000000000000" pitchFamily="2" charset="2"/>
              <a:buChar char="Ø"/>
            </a:pPr>
            <a:r>
              <a:rPr lang="it-IT" b="1" dirty="0" smtClean="0"/>
              <a:t>Posizionamento di BIB (Maggio 2023) (</a:t>
            </a:r>
            <a:r>
              <a:rPr lang="it-IT" b="1" dirty="0">
                <a:solidFill>
                  <a:srgbClr val="FF0000"/>
                </a:solidFill>
              </a:rPr>
              <a:t>BMI</a:t>
            </a:r>
            <a:r>
              <a:rPr lang="it-IT" b="1" dirty="0" smtClean="0">
                <a:solidFill>
                  <a:srgbClr val="FF0000"/>
                </a:solidFill>
              </a:rPr>
              <a:t>: 76 </a:t>
            </a:r>
            <a:r>
              <a:rPr lang="it-IT" b="1" dirty="0">
                <a:solidFill>
                  <a:srgbClr val="FF0000"/>
                </a:solidFill>
              </a:rPr>
              <a:t>Kg/m</a:t>
            </a:r>
            <a:r>
              <a:rPr lang="it-IT" b="1" baseline="30000" dirty="0">
                <a:solidFill>
                  <a:srgbClr val="FF0000"/>
                </a:solidFill>
              </a:rPr>
              <a:t>2</a:t>
            </a:r>
            <a:r>
              <a:rPr lang="it-IT" b="1" dirty="0" smtClean="0"/>
              <a:t> – </a:t>
            </a:r>
            <a:r>
              <a:rPr lang="it-IT" b="1" dirty="0" smtClean="0">
                <a:solidFill>
                  <a:srgbClr val="FF0000"/>
                </a:solidFill>
              </a:rPr>
              <a:t>Peso: 207 Kg</a:t>
            </a:r>
            <a:r>
              <a:rPr lang="it-IT" b="1" dirty="0" smtClean="0"/>
              <a:t>)</a:t>
            </a:r>
          </a:p>
          <a:p>
            <a:pPr marL="285750" indent="-285750">
              <a:buFont typeface="Wingdings" panose="05000000000000000000" pitchFamily="2" charset="2"/>
              <a:buChar char="Ø"/>
            </a:pPr>
            <a:r>
              <a:rPr lang="it-IT" b="1" dirty="0" smtClean="0"/>
              <a:t>Rimozione BIB per rottura (Ottobre 2023)</a:t>
            </a:r>
            <a:endParaRPr lang="it-IT" b="1" dirty="0" smtClean="0"/>
          </a:p>
        </p:txBody>
      </p:sp>
      <p:sp>
        <p:nvSpPr>
          <p:cNvPr id="15" name="CasellaDiTesto 14">
            <a:extLst>
              <a:ext uri="{FF2B5EF4-FFF2-40B4-BE49-F238E27FC236}">
                <a16:creationId xmlns:a16="http://schemas.microsoft.com/office/drawing/2014/main" xmlns="" id="{290347AE-4AC2-3D6B-A19B-186D0EB9A06E}"/>
              </a:ext>
            </a:extLst>
          </p:cNvPr>
          <p:cNvSpPr txBox="1"/>
          <p:nvPr/>
        </p:nvSpPr>
        <p:spPr>
          <a:xfrm>
            <a:off x="4416032" y="5765746"/>
            <a:ext cx="3933876" cy="923330"/>
          </a:xfrm>
          <a:prstGeom prst="rect">
            <a:avLst/>
          </a:prstGeom>
          <a:noFill/>
        </p:spPr>
        <p:txBody>
          <a:bodyPr wrap="square">
            <a:spAutoFit/>
          </a:bodyPr>
          <a:lstStyle/>
          <a:p>
            <a:r>
              <a:rPr lang="it-IT" b="1" dirty="0"/>
              <a:t>Obesità patologica, laparocele mediano (porta di circa 10 cm a contenuto intestinale)</a:t>
            </a:r>
            <a:endParaRPr lang="it-IT" dirty="0"/>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11341" r="10623" b="22991"/>
          <a:stretch/>
        </p:blipFill>
        <p:spPr>
          <a:xfrm>
            <a:off x="8433360" y="781490"/>
            <a:ext cx="3749015" cy="4932959"/>
          </a:xfrm>
          <a:prstGeom prst="rect">
            <a:avLst/>
          </a:prstGeom>
        </p:spPr>
      </p:pic>
      <p:pic>
        <p:nvPicPr>
          <p:cNvPr id="4" name="Immagine 3"/>
          <p:cNvPicPr>
            <a:picLocks noChangeAspect="1"/>
          </p:cNvPicPr>
          <p:nvPr/>
        </p:nvPicPr>
        <p:blipFill rotWithShape="1">
          <a:blip r:embed="rId3" cstate="print">
            <a:extLst>
              <a:ext uri="{28A0092B-C50C-407E-A947-70E740481C1C}">
                <a14:useLocalDpi xmlns:a14="http://schemas.microsoft.com/office/drawing/2010/main" val="0"/>
              </a:ext>
            </a:extLst>
          </a:blip>
          <a:srcRect l="6938" r="14891" b="24070"/>
          <a:stretch/>
        </p:blipFill>
        <p:spPr>
          <a:xfrm>
            <a:off x="0" y="781490"/>
            <a:ext cx="3808990" cy="4932959"/>
          </a:xfrm>
          <a:prstGeom prst="rect">
            <a:avLst/>
          </a:prstGeom>
        </p:spPr>
      </p:pic>
    </p:spTree>
    <p:extLst>
      <p:ext uri="{BB962C8B-B14F-4D97-AF65-F5344CB8AC3E}">
        <p14:creationId xmlns:p14="http://schemas.microsoft.com/office/powerpoint/2010/main" val="1732764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o 14">
            <a:extLst>
              <a:ext uri="{FF2B5EF4-FFF2-40B4-BE49-F238E27FC236}">
                <a16:creationId xmlns:a16="http://schemas.microsoft.com/office/drawing/2014/main" xmlns="" id="{C3045572-5C54-6005-5D80-47803D4880EA}"/>
              </a:ext>
            </a:extLst>
          </p:cNvPr>
          <p:cNvGrpSpPr/>
          <p:nvPr/>
        </p:nvGrpSpPr>
        <p:grpSpPr>
          <a:xfrm>
            <a:off x="2487005" y="817977"/>
            <a:ext cx="7461035" cy="3333023"/>
            <a:chOff x="2487005" y="896807"/>
            <a:chExt cx="7461035" cy="3333023"/>
          </a:xfrm>
        </p:grpSpPr>
        <p:sp>
          <p:nvSpPr>
            <p:cNvPr id="14" name="Rettangolo 13">
              <a:extLst>
                <a:ext uri="{FF2B5EF4-FFF2-40B4-BE49-F238E27FC236}">
                  <a16:creationId xmlns:a16="http://schemas.microsoft.com/office/drawing/2014/main" xmlns="" id="{6BF71A01-F906-7ABB-BAE4-6B752538D353}"/>
                </a:ext>
              </a:extLst>
            </p:cNvPr>
            <p:cNvSpPr/>
            <p:nvPr/>
          </p:nvSpPr>
          <p:spPr>
            <a:xfrm>
              <a:off x="2487005" y="937580"/>
              <a:ext cx="7461035" cy="1695261"/>
            </a:xfrm>
            <a:prstGeom prst="rect">
              <a:avLst/>
            </a:prstGeom>
            <a:solidFill>
              <a:srgbClr val="FFFF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uppo 5">
              <a:extLst>
                <a:ext uri="{FF2B5EF4-FFF2-40B4-BE49-F238E27FC236}">
                  <a16:creationId xmlns:a16="http://schemas.microsoft.com/office/drawing/2014/main" xmlns="" id="{7A8F9CD8-3AD4-F680-96C9-6FEB99B55499}"/>
                </a:ext>
              </a:extLst>
            </p:cNvPr>
            <p:cNvGrpSpPr/>
            <p:nvPr/>
          </p:nvGrpSpPr>
          <p:grpSpPr>
            <a:xfrm>
              <a:off x="2490946" y="896807"/>
              <a:ext cx="7157553" cy="3333023"/>
              <a:chOff x="3358050" y="835572"/>
              <a:chExt cx="7157553" cy="3340812"/>
            </a:xfrm>
          </p:grpSpPr>
          <p:sp>
            <p:nvSpPr>
              <p:cNvPr id="4" name="CasellaDiTesto 3">
                <a:extLst>
                  <a:ext uri="{FF2B5EF4-FFF2-40B4-BE49-F238E27FC236}">
                    <a16:creationId xmlns:a16="http://schemas.microsoft.com/office/drawing/2014/main" xmlns="" id="{968221B7-720D-56F0-22E9-5DC92DE8A8F3}"/>
                  </a:ext>
                </a:extLst>
              </p:cNvPr>
              <p:cNvSpPr txBox="1"/>
              <p:nvPr/>
            </p:nvSpPr>
            <p:spPr>
              <a:xfrm>
                <a:off x="3358050" y="835572"/>
                <a:ext cx="3026980" cy="1715365"/>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it-IT" b="1" dirty="0"/>
                  <a:t>Età &gt; 70 anni</a:t>
                </a:r>
              </a:p>
              <a:p>
                <a:pPr marL="285750" indent="-285750">
                  <a:lnSpc>
                    <a:spcPct val="150000"/>
                  </a:lnSpc>
                  <a:buFont typeface="Wingdings" panose="05000000000000000000" pitchFamily="2" charset="2"/>
                  <a:buChar char="v"/>
                </a:pPr>
                <a:r>
                  <a:rPr lang="it-IT" b="1" dirty="0"/>
                  <a:t>BMI &gt; 30 Kg/m</a:t>
                </a:r>
                <a:r>
                  <a:rPr lang="it-IT" sz="1800" b="1" baseline="30000" dirty="0">
                    <a:effectLst/>
                    <a:ea typeface="Arial MT"/>
                    <a:cs typeface="Arial MT"/>
                  </a:rPr>
                  <a:t>2</a:t>
                </a:r>
              </a:p>
              <a:p>
                <a:pPr marL="285750" indent="-285750">
                  <a:lnSpc>
                    <a:spcPct val="150000"/>
                  </a:lnSpc>
                  <a:buFont typeface="Wingdings" panose="05000000000000000000" pitchFamily="2" charset="2"/>
                  <a:buChar char="v"/>
                </a:pPr>
                <a:r>
                  <a:rPr lang="it-IT" b="1" dirty="0"/>
                  <a:t>ASA score &gt; II </a:t>
                </a:r>
              </a:p>
              <a:p>
                <a:pPr marL="285750" indent="-285750">
                  <a:lnSpc>
                    <a:spcPct val="150000"/>
                  </a:lnSpc>
                  <a:buFont typeface="Wingdings" panose="05000000000000000000" pitchFamily="2" charset="2"/>
                  <a:buChar char="v"/>
                </a:pPr>
                <a:r>
                  <a:rPr lang="it-IT" b="1" dirty="0"/>
                  <a:t>Comorbidità:</a:t>
                </a:r>
              </a:p>
            </p:txBody>
          </p:sp>
          <p:sp>
            <p:nvSpPr>
              <p:cNvPr id="5" name="CasellaDiTesto 4">
                <a:extLst>
                  <a:ext uri="{FF2B5EF4-FFF2-40B4-BE49-F238E27FC236}">
                    <a16:creationId xmlns:a16="http://schemas.microsoft.com/office/drawing/2014/main" xmlns="" id="{916C9A6C-6492-3312-ACBC-AF5CF7FE9A61}"/>
                  </a:ext>
                </a:extLst>
              </p:cNvPr>
              <p:cNvSpPr txBox="1"/>
              <p:nvPr/>
            </p:nvSpPr>
            <p:spPr>
              <a:xfrm>
                <a:off x="5060733" y="2049520"/>
                <a:ext cx="5454870" cy="2126864"/>
              </a:xfrm>
              <a:prstGeom prst="rect">
                <a:avLst/>
              </a:prstGeom>
              <a:solidFill>
                <a:srgbClr val="FF0000"/>
              </a:solidFill>
              <a:ln w="38100">
                <a:solidFill>
                  <a:schemeClr val="tx1"/>
                </a:solidFill>
              </a:ln>
            </p:spPr>
            <p:txBody>
              <a:bodyPr wrap="square" rtlCol="0">
                <a:spAutoFit/>
              </a:bodyPr>
              <a:lstStyle/>
              <a:p>
                <a:pPr marL="285750" indent="-285750">
                  <a:lnSpc>
                    <a:spcPct val="150000"/>
                  </a:lnSpc>
                  <a:buFont typeface="Courier New" panose="02070309020205020404" pitchFamily="49" charset="0"/>
                  <a:buChar char="o"/>
                </a:pPr>
                <a:r>
                  <a:rPr lang="it-IT" b="1" dirty="0"/>
                  <a:t>Patologie cardiovascolari (es. Ipertensione arteriosa)</a:t>
                </a:r>
              </a:p>
              <a:p>
                <a:pPr marL="285750" indent="-285750">
                  <a:lnSpc>
                    <a:spcPct val="150000"/>
                  </a:lnSpc>
                  <a:buFont typeface="Courier New" panose="02070309020205020404" pitchFamily="49" charset="0"/>
                  <a:buChar char="o"/>
                </a:pPr>
                <a:r>
                  <a:rPr lang="it-IT" b="1" dirty="0"/>
                  <a:t>Patologie respiratorie (es. BPCO)</a:t>
                </a:r>
              </a:p>
              <a:p>
                <a:pPr marL="285750" indent="-285750">
                  <a:lnSpc>
                    <a:spcPct val="150000"/>
                  </a:lnSpc>
                  <a:buFont typeface="Courier New" panose="02070309020205020404" pitchFamily="49" charset="0"/>
                  <a:buChar char="o"/>
                </a:pPr>
                <a:r>
                  <a:rPr lang="it-IT" b="1" dirty="0"/>
                  <a:t>Diatesi emorragica</a:t>
                </a:r>
              </a:p>
              <a:p>
                <a:pPr marL="285750" indent="-285750">
                  <a:lnSpc>
                    <a:spcPct val="150000"/>
                  </a:lnSpc>
                  <a:buFont typeface="Courier New" panose="02070309020205020404" pitchFamily="49" charset="0"/>
                  <a:buChar char="o"/>
                </a:pPr>
                <a:r>
                  <a:rPr lang="it-IT" b="1" dirty="0"/>
                  <a:t>Insufficienza renale</a:t>
                </a:r>
              </a:p>
              <a:p>
                <a:pPr marL="285750" indent="-285750">
                  <a:lnSpc>
                    <a:spcPct val="150000"/>
                  </a:lnSpc>
                  <a:buFont typeface="Courier New" panose="02070309020205020404" pitchFamily="49" charset="0"/>
                  <a:buChar char="o"/>
                </a:pPr>
                <a:r>
                  <a:rPr lang="it-IT" b="1" dirty="0"/>
                  <a:t>Insufficienza epatica</a:t>
                </a:r>
              </a:p>
            </p:txBody>
          </p:sp>
        </p:grpSp>
      </p:grpSp>
      <p:sp>
        <p:nvSpPr>
          <p:cNvPr id="13" name="Rettangolo 12">
            <a:extLst>
              <a:ext uri="{FF2B5EF4-FFF2-40B4-BE49-F238E27FC236}">
                <a16:creationId xmlns:a16="http://schemas.microsoft.com/office/drawing/2014/main" xmlns="" id="{795B3526-8FBE-36E4-FA13-CBC08D2C2938}"/>
              </a:ext>
            </a:extLst>
          </p:cNvPr>
          <p:cNvSpPr/>
          <p:nvPr/>
        </p:nvSpPr>
        <p:spPr>
          <a:xfrm>
            <a:off x="2487006" y="4994364"/>
            <a:ext cx="7461034" cy="1516398"/>
          </a:xfrm>
          <a:prstGeom prst="rect">
            <a:avLst/>
          </a:prstGeom>
          <a:solidFill>
            <a:srgbClr val="FFFF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xmlns="" id="{C3511546-30CD-43AD-31FB-9A7346490EE2}"/>
              </a:ext>
            </a:extLst>
          </p:cNvPr>
          <p:cNvSpPr txBox="1"/>
          <p:nvPr/>
        </p:nvSpPr>
        <p:spPr>
          <a:xfrm>
            <a:off x="2487006" y="4994364"/>
            <a:ext cx="7217988" cy="1711366"/>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it-IT" b="1" dirty="0"/>
              <a:t>Dimensioni del difetto: Diametro Max &gt; 10 cm</a:t>
            </a:r>
          </a:p>
          <a:p>
            <a:pPr marL="285750" indent="-285750">
              <a:lnSpc>
                <a:spcPct val="150000"/>
              </a:lnSpc>
              <a:buFont typeface="Wingdings" panose="05000000000000000000" pitchFamily="2" charset="2"/>
              <a:buChar char="v"/>
            </a:pPr>
            <a:r>
              <a:rPr lang="it-IT" b="1" dirty="0"/>
              <a:t>Contenuto erniario</a:t>
            </a:r>
          </a:p>
          <a:p>
            <a:pPr marL="285750" indent="-285750">
              <a:lnSpc>
                <a:spcPct val="150000"/>
              </a:lnSpc>
              <a:buFont typeface="Wingdings" panose="05000000000000000000" pitchFamily="2" charset="2"/>
              <a:buChar char="v"/>
            </a:pPr>
            <a:r>
              <a:rPr lang="it-IT" b="1" dirty="0"/>
              <a:t>Tipologia di chirurgica (Tecnica di riparazione/azioni concomitanti)</a:t>
            </a:r>
          </a:p>
          <a:p>
            <a:pPr>
              <a:lnSpc>
                <a:spcPct val="150000"/>
              </a:lnSpc>
            </a:pPr>
            <a:endParaRPr lang="it-IT" b="1" dirty="0"/>
          </a:p>
        </p:txBody>
      </p:sp>
      <p:sp>
        <p:nvSpPr>
          <p:cNvPr id="9" name="Titolo 1">
            <a:extLst>
              <a:ext uri="{FF2B5EF4-FFF2-40B4-BE49-F238E27FC236}">
                <a16:creationId xmlns:a16="http://schemas.microsoft.com/office/drawing/2014/main" xmlns="" id="{5F44B6C4-87A1-8C2E-9498-A58D9C61F70B}"/>
              </a:ext>
            </a:extLst>
          </p:cNvPr>
          <p:cNvSpPr>
            <a:spLocks noGrp="1"/>
          </p:cNvSpPr>
          <p:nvPr>
            <p:ph type="title"/>
          </p:nvPr>
        </p:nvSpPr>
        <p:spPr>
          <a:xfrm>
            <a:off x="0" y="1"/>
            <a:ext cx="12192000" cy="971064"/>
          </a:xfrm>
        </p:spPr>
        <p:txBody>
          <a:bodyPr>
            <a:normAutofit/>
          </a:bodyPr>
          <a:lstStyle/>
          <a:p>
            <a:pPr algn="ctr"/>
            <a:r>
              <a:rPr lang="it-IT" sz="3200" b="1" dirty="0">
                <a:latin typeface="+mn-lt"/>
              </a:rPr>
              <a:t>Fattori legati al paziente</a:t>
            </a:r>
          </a:p>
        </p:txBody>
      </p:sp>
      <p:sp>
        <p:nvSpPr>
          <p:cNvPr id="12" name="Titolo 1">
            <a:extLst>
              <a:ext uri="{FF2B5EF4-FFF2-40B4-BE49-F238E27FC236}">
                <a16:creationId xmlns:a16="http://schemas.microsoft.com/office/drawing/2014/main" xmlns="" id="{C022E4E8-46BC-3F49-F458-6B2032AE424A}"/>
              </a:ext>
            </a:extLst>
          </p:cNvPr>
          <p:cNvSpPr txBox="1">
            <a:spLocks/>
          </p:cNvSpPr>
          <p:nvPr/>
        </p:nvSpPr>
        <p:spPr>
          <a:xfrm>
            <a:off x="-21016" y="3977083"/>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latin typeface="+mn-lt"/>
              </a:rPr>
              <a:t>Fattori legati alla chirurgia</a:t>
            </a:r>
          </a:p>
        </p:txBody>
      </p:sp>
    </p:spTree>
    <p:extLst>
      <p:ext uri="{BB962C8B-B14F-4D97-AF65-F5344CB8AC3E}">
        <p14:creationId xmlns:p14="http://schemas.microsoft.com/office/powerpoint/2010/main" val="2730602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xmlns="" id="{E87825AF-117E-4DD2-A13E-EC3E860B9FF8}"/>
              </a:ext>
            </a:extLst>
          </p:cNvPr>
          <p:cNvSpPr txBox="1"/>
          <p:nvPr/>
        </p:nvSpPr>
        <p:spPr>
          <a:xfrm>
            <a:off x="1133590" y="5595544"/>
            <a:ext cx="9921294" cy="769441"/>
          </a:xfrm>
          <a:prstGeom prst="rect">
            <a:avLst/>
          </a:prstGeom>
          <a:noFill/>
        </p:spPr>
        <p:txBody>
          <a:bodyPr wrap="square">
            <a:spAutoFit/>
          </a:bodyPr>
          <a:lstStyle/>
          <a:p>
            <a:pPr marL="285750" indent="-285750" algn="just">
              <a:buFont typeface="Arial" panose="020B0604020202020204" pitchFamily="34" charset="0"/>
              <a:buChar char="•"/>
            </a:pPr>
            <a:endParaRPr lang="en-US" sz="800" b="1" dirty="0"/>
          </a:p>
          <a:p>
            <a:pPr algn="just"/>
            <a:r>
              <a:rPr lang="en-US" b="1" dirty="0"/>
              <a:t>The study demonstrates that implementation of ERAS pathway has resulted in accelerated intestinal recovery, reduced length of stay, and improved readmission rate</a:t>
            </a:r>
            <a:endParaRPr lang="it-IT" b="1" dirty="0"/>
          </a:p>
        </p:txBody>
      </p:sp>
      <p:grpSp>
        <p:nvGrpSpPr>
          <p:cNvPr id="15" name="Gruppo 14">
            <a:extLst>
              <a:ext uri="{FF2B5EF4-FFF2-40B4-BE49-F238E27FC236}">
                <a16:creationId xmlns:a16="http://schemas.microsoft.com/office/drawing/2014/main" xmlns="" id="{0EC68A2F-B1FE-7803-F468-326CC98A066C}"/>
              </a:ext>
            </a:extLst>
          </p:cNvPr>
          <p:cNvGrpSpPr/>
          <p:nvPr/>
        </p:nvGrpSpPr>
        <p:grpSpPr>
          <a:xfrm>
            <a:off x="1390357" y="2482683"/>
            <a:ext cx="9411286" cy="3172420"/>
            <a:chOff x="3330954" y="1785708"/>
            <a:chExt cx="8247089" cy="2524022"/>
          </a:xfrm>
        </p:grpSpPr>
        <p:pic>
          <p:nvPicPr>
            <p:cNvPr id="11" name="Immagine 10">
              <a:extLst>
                <a:ext uri="{FF2B5EF4-FFF2-40B4-BE49-F238E27FC236}">
                  <a16:creationId xmlns:a16="http://schemas.microsoft.com/office/drawing/2014/main" xmlns="" id="{DA76F2BD-D4A1-41B1-7B9D-C4D7CEBC661F}"/>
                </a:ext>
              </a:extLst>
            </p:cNvPr>
            <p:cNvPicPr>
              <a:picLocks noChangeAspect="1"/>
            </p:cNvPicPr>
            <p:nvPr/>
          </p:nvPicPr>
          <p:blipFill>
            <a:blip r:embed="rId2"/>
            <a:stretch>
              <a:fillRect/>
            </a:stretch>
          </p:blipFill>
          <p:spPr>
            <a:xfrm>
              <a:off x="3334043" y="1785708"/>
              <a:ext cx="8237822" cy="2524022"/>
            </a:xfrm>
            <a:prstGeom prst="rect">
              <a:avLst/>
            </a:prstGeom>
          </p:spPr>
        </p:pic>
        <p:sp>
          <p:nvSpPr>
            <p:cNvPr id="12" name="Rettangolo con angoli arrotondati 11">
              <a:extLst>
                <a:ext uri="{FF2B5EF4-FFF2-40B4-BE49-F238E27FC236}">
                  <a16:creationId xmlns:a16="http://schemas.microsoft.com/office/drawing/2014/main" xmlns="" id="{2861BCB6-B5E8-2B4E-0AF0-BC7B778802E9}"/>
                </a:ext>
              </a:extLst>
            </p:cNvPr>
            <p:cNvSpPr/>
            <p:nvPr/>
          </p:nvSpPr>
          <p:spPr>
            <a:xfrm>
              <a:off x="3334043" y="1997612"/>
              <a:ext cx="8244000" cy="42203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angoli arrotondati 12">
              <a:extLst>
                <a:ext uri="{FF2B5EF4-FFF2-40B4-BE49-F238E27FC236}">
                  <a16:creationId xmlns:a16="http://schemas.microsoft.com/office/drawing/2014/main" xmlns="" id="{C8731C53-34CB-5107-E81A-18D921793D10}"/>
                </a:ext>
              </a:extLst>
            </p:cNvPr>
            <p:cNvSpPr/>
            <p:nvPr/>
          </p:nvSpPr>
          <p:spPr>
            <a:xfrm>
              <a:off x="3334043" y="2634284"/>
              <a:ext cx="8244000" cy="828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con angoli arrotondati 13">
              <a:extLst>
                <a:ext uri="{FF2B5EF4-FFF2-40B4-BE49-F238E27FC236}">
                  <a16:creationId xmlns:a16="http://schemas.microsoft.com/office/drawing/2014/main" xmlns="" id="{ECF93224-D539-6E4B-DE78-466E10C4D04A}"/>
                </a:ext>
              </a:extLst>
            </p:cNvPr>
            <p:cNvSpPr/>
            <p:nvPr/>
          </p:nvSpPr>
          <p:spPr>
            <a:xfrm>
              <a:off x="3330954" y="3657134"/>
              <a:ext cx="8244000" cy="42203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9" name="CasellaDiTesto 18">
            <a:extLst>
              <a:ext uri="{FF2B5EF4-FFF2-40B4-BE49-F238E27FC236}">
                <a16:creationId xmlns:a16="http://schemas.microsoft.com/office/drawing/2014/main" xmlns="" id="{A12AE420-7E2B-E2C4-0F54-26ED2F64BF1B}"/>
              </a:ext>
            </a:extLst>
          </p:cNvPr>
          <p:cNvSpPr txBox="1"/>
          <p:nvPr/>
        </p:nvSpPr>
        <p:spPr>
          <a:xfrm>
            <a:off x="431991" y="1605111"/>
            <a:ext cx="11324492" cy="646331"/>
          </a:xfrm>
          <a:prstGeom prst="rect">
            <a:avLst/>
          </a:prstGeom>
          <a:noFill/>
        </p:spPr>
        <p:txBody>
          <a:bodyPr wrap="square">
            <a:spAutoFit/>
          </a:bodyPr>
          <a:lstStyle/>
          <a:p>
            <a:pPr algn="ctr"/>
            <a:r>
              <a:rPr lang="en-US" b="1" dirty="0"/>
              <a:t>Complex hernia patients present formidable challenges to the surgeon, not only in the operating room, but also during perioperative management</a:t>
            </a:r>
            <a:endParaRPr lang="it-IT" b="1" dirty="0"/>
          </a:p>
        </p:txBody>
      </p:sp>
      <p:sp>
        <p:nvSpPr>
          <p:cNvPr id="23" name="CasellaDiTesto 22">
            <a:extLst>
              <a:ext uri="{FF2B5EF4-FFF2-40B4-BE49-F238E27FC236}">
                <a16:creationId xmlns:a16="http://schemas.microsoft.com/office/drawing/2014/main" xmlns="" id="{9B320C6C-7500-2D24-ED01-1156A6EAF3EC}"/>
              </a:ext>
            </a:extLst>
          </p:cNvPr>
          <p:cNvSpPr txBox="1"/>
          <p:nvPr/>
        </p:nvSpPr>
        <p:spPr>
          <a:xfrm>
            <a:off x="6093656" y="6581001"/>
            <a:ext cx="6098344" cy="276999"/>
          </a:xfrm>
          <a:prstGeom prst="rect">
            <a:avLst/>
          </a:prstGeom>
          <a:noFill/>
        </p:spPr>
        <p:txBody>
          <a:bodyPr wrap="square">
            <a:spAutoFit/>
          </a:bodyPr>
          <a:lstStyle/>
          <a:p>
            <a:pPr algn="r"/>
            <a:r>
              <a:rPr lang="it-IT" sz="1200" b="1" i="1" dirty="0" err="1"/>
              <a:t>Majumder</a:t>
            </a:r>
            <a:r>
              <a:rPr lang="it-IT" sz="1200" b="1" i="1" dirty="0"/>
              <a:t> A et al. J </a:t>
            </a:r>
            <a:r>
              <a:rPr lang="it-IT" sz="1200" b="1" i="1" dirty="0" err="1"/>
              <a:t>Am</a:t>
            </a:r>
            <a:r>
              <a:rPr lang="it-IT" sz="1200" b="1" i="1" dirty="0"/>
              <a:t> </a:t>
            </a:r>
            <a:r>
              <a:rPr lang="it-IT" sz="1200" b="1" i="1" dirty="0" err="1"/>
              <a:t>Coll</a:t>
            </a:r>
            <a:r>
              <a:rPr lang="it-IT" sz="1200" b="1" i="1" dirty="0"/>
              <a:t> </a:t>
            </a:r>
            <a:r>
              <a:rPr lang="it-IT" sz="1200" b="1" i="1" dirty="0" err="1"/>
              <a:t>Surg</a:t>
            </a:r>
            <a:r>
              <a:rPr lang="it-IT" sz="1200" b="1" i="1" dirty="0"/>
              <a:t>. (</a:t>
            </a:r>
            <a:r>
              <a:rPr lang="it-IT" sz="1200" b="1" i="1" dirty="0">
                <a:effectLst/>
              </a:rPr>
              <a:t>2016) 222(6):1106-15</a:t>
            </a:r>
            <a:endParaRPr lang="it-IT" sz="1200" b="1" i="1" dirty="0"/>
          </a:p>
        </p:txBody>
      </p:sp>
      <p:grpSp>
        <p:nvGrpSpPr>
          <p:cNvPr id="24" name="Gruppo 23">
            <a:extLst>
              <a:ext uri="{FF2B5EF4-FFF2-40B4-BE49-F238E27FC236}">
                <a16:creationId xmlns:a16="http://schemas.microsoft.com/office/drawing/2014/main" xmlns="" id="{C0CF34E0-DBCD-4A11-3047-E974ED3333CD}"/>
              </a:ext>
            </a:extLst>
          </p:cNvPr>
          <p:cNvGrpSpPr/>
          <p:nvPr/>
        </p:nvGrpSpPr>
        <p:grpSpPr>
          <a:xfrm>
            <a:off x="930815" y="308218"/>
            <a:ext cx="10325682" cy="1008473"/>
            <a:chOff x="196951" y="304360"/>
            <a:chExt cx="10325682" cy="1008473"/>
          </a:xfrm>
        </p:grpSpPr>
        <p:pic>
          <p:nvPicPr>
            <p:cNvPr id="21" name="Immagine 20">
              <a:extLst>
                <a:ext uri="{FF2B5EF4-FFF2-40B4-BE49-F238E27FC236}">
                  <a16:creationId xmlns:a16="http://schemas.microsoft.com/office/drawing/2014/main" xmlns="" id="{64A6D97D-36F1-BDE9-A9DE-93AE418FCCCC}"/>
                </a:ext>
              </a:extLst>
            </p:cNvPr>
            <p:cNvPicPr>
              <a:picLocks noChangeAspect="1"/>
            </p:cNvPicPr>
            <p:nvPr/>
          </p:nvPicPr>
          <p:blipFill>
            <a:blip r:embed="rId3"/>
            <a:stretch>
              <a:fillRect/>
            </a:stretch>
          </p:blipFill>
          <p:spPr>
            <a:xfrm>
              <a:off x="196951" y="331796"/>
              <a:ext cx="6907233" cy="981037"/>
            </a:xfrm>
            <a:prstGeom prst="rect">
              <a:avLst/>
            </a:prstGeom>
          </p:spPr>
        </p:pic>
        <p:pic>
          <p:nvPicPr>
            <p:cNvPr id="4098" name="Picture 2" descr="A Prospective Multicenter Registry of Patients with Chronic  Gastroesophageal Reflux Disease Receiving Transoral Incisionless  Fundoplication - GERDHelp.com">
              <a:extLst>
                <a:ext uri="{FF2B5EF4-FFF2-40B4-BE49-F238E27FC236}">
                  <a16:creationId xmlns:a16="http://schemas.microsoft.com/office/drawing/2014/main" xmlns="" id="{82AE06A7-EFAB-983F-196B-AA3707A62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752" y="304360"/>
              <a:ext cx="3594881" cy="10084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77639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magine 31">
            <a:extLst>
              <a:ext uri="{FF2B5EF4-FFF2-40B4-BE49-F238E27FC236}">
                <a16:creationId xmlns:a16="http://schemas.microsoft.com/office/drawing/2014/main" xmlns="" id="{531F0F88-69C2-6B15-E2D3-EB65968FAD51}"/>
              </a:ext>
            </a:extLst>
          </p:cNvPr>
          <p:cNvPicPr>
            <a:picLocks noChangeAspect="1"/>
          </p:cNvPicPr>
          <p:nvPr/>
        </p:nvPicPr>
        <p:blipFill>
          <a:blip r:embed="rId2"/>
          <a:stretch>
            <a:fillRect/>
          </a:stretch>
        </p:blipFill>
        <p:spPr>
          <a:xfrm>
            <a:off x="559420" y="1452206"/>
            <a:ext cx="5390637" cy="4886094"/>
          </a:xfrm>
          <a:prstGeom prst="rect">
            <a:avLst/>
          </a:prstGeom>
        </p:spPr>
      </p:pic>
      <p:grpSp>
        <p:nvGrpSpPr>
          <p:cNvPr id="20" name="Gruppo 19">
            <a:extLst>
              <a:ext uri="{FF2B5EF4-FFF2-40B4-BE49-F238E27FC236}">
                <a16:creationId xmlns:a16="http://schemas.microsoft.com/office/drawing/2014/main" xmlns="" id="{AC6CF81E-04A1-6FBE-03DF-357A6716A870}"/>
              </a:ext>
            </a:extLst>
          </p:cNvPr>
          <p:cNvGrpSpPr/>
          <p:nvPr/>
        </p:nvGrpSpPr>
        <p:grpSpPr>
          <a:xfrm>
            <a:off x="1255364" y="329332"/>
            <a:ext cx="9708717" cy="987360"/>
            <a:chOff x="1363850" y="34870"/>
            <a:chExt cx="9708717" cy="987360"/>
          </a:xfrm>
        </p:grpSpPr>
        <p:pic>
          <p:nvPicPr>
            <p:cNvPr id="18" name="Immagine 17">
              <a:extLst>
                <a:ext uri="{FF2B5EF4-FFF2-40B4-BE49-F238E27FC236}">
                  <a16:creationId xmlns:a16="http://schemas.microsoft.com/office/drawing/2014/main" xmlns="" id="{A2F789BC-2BB0-BD8E-59BF-41DBE7979D22}"/>
                </a:ext>
              </a:extLst>
            </p:cNvPr>
            <p:cNvPicPr>
              <a:picLocks noChangeAspect="1"/>
            </p:cNvPicPr>
            <p:nvPr/>
          </p:nvPicPr>
          <p:blipFill>
            <a:blip r:embed="rId3"/>
            <a:stretch>
              <a:fillRect/>
            </a:stretch>
          </p:blipFill>
          <p:spPr>
            <a:xfrm>
              <a:off x="1363850" y="34870"/>
              <a:ext cx="7842142" cy="979610"/>
            </a:xfrm>
            <a:prstGeom prst="rect">
              <a:avLst/>
            </a:prstGeom>
          </p:spPr>
        </p:pic>
        <p:pic>
          <p:nvPicPr>
            <p:cNvPr id="19" name="Picture 6" descr="Prof. Giampiero Campanelli, editor in chief per la rivista Hernia">
              <a:extLst>
                <a:ext uri="{FF2B5EF4-FFF2-40B4-BE49-F238E27FC236}">
                  <a16:creationId xmlns:a16="http://schemas.microsoft.com/office/drawing/2014/main" xmlns="" id="{D7AEA57A-AE8D-1E47-0480-312B309D21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354" r="41664" b="31731"/>
            <a:stretch/>
          </p:blipFill>
          <p:spPr bwMode="auto">
            <a:xfrm>
              <a:off x="9205992" y="42619"/>
              <a:ext cx="1866575" cy="979611"/>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CasellaDiTesto 21">
            <a:extLst>
              <a:ext uri="{FF2B5EF4-FFF2-40B4-BE49-F238E27FC236}">
                <a16:creationId xmlns:a16="http://schemas.microsoft.com/office/drawing/2014/main" xmlns="" id="{8E0192B5-4E07-51E0-2822-29C840E01CE2}"/>
              </a:ext>
            </a:extLst>
          </p:cNvPr>
          <p:cNvSpPr txBox="1"/>
          <p:nvPr/>
        </p:nvSpPr>
        <p:spPr>
          <a:xfrm>
            <a:off x="6096000" y="1468643"/>
            <a:ext cx="5961682" cy="1354217"/>
          </a:xfrm>
          <a:prstGeom prst="rect">
            <a:avLst/>
          </a:prstGeom>
          <a:noFill/>
        </p:spPr>
        <p:txBody>
          <a:bodyPr wrap="square">
            <a:spAutoFit/>
          </a:bodyPr>
          <a:lstStyle/>
          <a:p>
            <a:pPr algn="just"/>
            <a:r>
              <a:rPr lang="en-US" b="1" dirty="0"/>
              <a:t>Pain, lack of mobilization, and lack of bowel function were the most common causes of prolonged hospitalization after OIHR</a:t>
            </a:r>
          </a:p>
          <a:p>
            <a:pPr marL="285750" indent="-285750" algn="just">
              <a:buFont typeface="Wingdings" panose="05000000000000000000" pitchFamily="2" charset="2"/>
              <a:buChar char="Ø"/>
            </a:pPr>
            <a:endParaRPr lang="en-US" sz="1000" b="1" dirty="0"/>
          </a:p>
          <a:p>
            <a:pPr marL="285750" indent="-285750" algn="just">
              <a:buFont typeface="Wingdings" panose="05000000000000000000" pitchFamily="2" charset="2"/>
              <a:buChar char="Ø"/>
            </a:pPr>
            <a:endParaRPr lang="it-IT" b="1" dirty="0"/>
          </a:p>
        </p:txBody>
      </p:sp>
      <p:sp>
        <p:nvSpPr>
          <p:cNvPr id="25" name="Rettangolo con angoli arrotondati 24">
            <a:extLst>
              <a:ext uri="{FF2B5EF4-FFF2-40B4-BE49-F238E27FC236}">
                <a16:creationId xmlns:a16="http://schemas.microsoft.com/office/drawing/2014/main" xmlns="" id="{5BFB2FB5-B37F-731F-42F9-B75B3C4E3046}"/>
              </a:ext>
            </a:extLst>
          </p:cNvPr>
          <p:cNvSpPr/>
          <p:nvPr/>
        </p:nvSpPr>
        <p:spPr>
          <a:xfrm>
            <a:off x="559420" y="3013237"/>
            <a:ext cx="5377912" cy="25085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xmlns="" id="{0A383798-269F-C234-0AB4-C433812C22A8}"/>
              </a:ext>
            </a:extLst>
          </p:cNvPr>
          <p:cNvSpPr txBox="1"/>
          <p:nvPr/>
        </p:nvSpPr>
        <p:spPr>
          <a:xfrm>
            <a:off x="6408550" y="3030641"/>
            <a:ext cx="5377912" cy="646331"/>
          </a:xfrm>
          <a:prstGeom prst="rect">
            <a:avLst/>
          </a:prstGeom>
          <a:noFill/>
        </p:spPr>
        <p:txBody>
          <a:bodyPr wrap="square">
            <a:spAutoFit/>
          </a:bodyPr>
          <a:lstStyle/>
          <a:p>
            <a:pPr marL="285750" indent="-285750" algn="just">
              <a:buFont typeface="Wingdings" panose="05000000000000000000" pitchFamily="2" charset="2"/>
              <a:buChar char="Ø"/>
            </a:pPr>
            <a:r>
              <a:rPr lang="en-US" b="1" dirty="0"/>
              <a:t>Lack of bowel function was reduced after ERAS implementation</a:t>
            </a:r>
            <a:endParaRPr lang="it-IT" b="1" dirty="0"/>
          </a:p>
        </p:txBody>
      </p:sp>
      <p:sp>
        <p:nvSpPr>
          <p:cNvPr id="33" name="Rettangolo con angoli arrotondati 32">
            <a:extLst>
              <a:ext uri="{FF2B5EF4-FFF2-40B4-BE49-F238E27FC236}">
                <a16:creationId xmlns:a16="http://schemas.microsoft.com/office/drawing/2014/main" xmlns="" id="{0B6DE33E-5FF9-AC07-C24C-0C86F3924E2B}"/>
              </a:ext>
            </a:extLst>
          </p:cNvPr>
          <p:cNvSpPr/>
          <p:nvPr/>
        </p:nvSpPr>
        <p:spPr>
          <a:xfrm>
            <a:off x="559420" y="5154938"/>
            <a:ext cx="5377912" cy="25085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xmlns="" id="{02249E73-3ADE-1353-EFFE-8674E6BDD3BC}"/>
              </a:ext>
            </a:extLst>
          </p:cNvPr>
          <p:cNvSpPr txBox="1"/>
          <p:nvPr/>
        </p:nvSpPr>
        <p:spPr>
          <a:xfrm>
            <a:off x="6408550" y="3982733"/>
            <a:ext cx="5377912" cy="646331"/>
          </a:xfrm>
          <a:prstGeom prst="rect">
            <a:avLst/>
          </a:prstGeom>
          <a:noFill/>
        </p:spPr>
        <p:txBody>
          <a:bodyPr wrap="square">
            <a:spAutoFit/>
          </a:bodyPr>
          <a:lstStyle/>
          <a:p>
            <a:pPr marL="285750" indent="-285750" algn="just">
              <a:buFont typeface="Wingdings" panose="05000000000000000000" pitchFamily="2" charset="2"/>
              <a:buChar char="Ø"/>
            </a:pPr>
            <a:r>
              <a:rPr lang="en-US" b="1" dirty="0"/>
              <a:t>Lack of mobilization was reduced after ERAS implementation</a:t>
            </a:r>
            <a:endParaRPr lang="it-IT" b="1" dirty="0"/>
          </a:p>
        </p:txBody>
      </p:sp>
      <p:sp>
        <p:nvSpPr>
          <p:cNvPr id="35" name="Rettangolo con angoli arrotondati 34">
            <a:extLst>
              <a:ext uri="{FF2B5EF4-FFF2-40B4-BE49-F238E27FC236}">
                <a16:creationId xmlns:a16="http://schemas.microsoft.com/office/drawing/2014/main" xmlns="" id="{0D569047-3B18-6C06-B00F-FFB18A812B9B}"/>
              </a:ext>
            </a:extLst>
          </p:cNvPr>
          <p:cNvSpPr/>
          <p:nvPr/>
        </p:nvSpPr>
        <p:spPr>
          <a:xfrm>
            <a:off x="559420" y="3542022"/>
            <a:ext cx="5377912" cy="25085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con angoli arrotondati 35">
            <a:extLst>
              <a:ext uri="{FF2B5EF4-FFF2-40B4-BE49-F238E27FC236}">
                <a16:creationId xmlns:a16="http://schemas.microsoft.com/office/drawing/2014/main" xmlns="" id="{E42A3056-3031-1472-6B4D-1DAAB957C393}"/>
              </a:ext>
            </a:extLst>
          </p:cNvPr>
          <p:cNvSpPr/>
          <p:nvPr/>
        </p:nvSpPr>
        <p:spPr>
          <a:xfrm>
            <a:off x="559420" y="5704416"/>
            <a:ext cx="5377912" cy="25085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a:extLst>
              <a:ext uri="{FF2B5EF4-FFF2-40B4-BE49-F238E27FC236}">
                <a16:creationId xmlns:a16="http://schemas.microsoft.com/office/drawing/2014/main" xmlns="" id="{A9BB4CAC-523B-4597-22C2-821B5A545ACD}"/>
              </a:ext>
            </a:extLst>
          </p:cNvPr>
          <p:cNvSpPr txBox="1"/>
          <p:nvPr/>
        </p:nvSpPr>
        <p:spPr>
          <a:xfrm>
            <a:off x="6095999" y="5346692"/>
            <a:ext cx="5961681" cy="800219"/>
          </a:xfrm>
          <a:prstGeom prst="rect">
            <a:avLst/>
          </a:prstGeom>
          <a:noFill/>
        </p:spPr>
        <p:txBody>
          <a:bodyPr wrap="square">
            <a:spAutoFit/>
          </a:bodyPr>
          <a:lstStyle/>
          <a:p>
            <a:pPr algn="just"/>
            <a:r>
              <a:rPr lang="en-US" b="1" dirty="0"/>
              <a:t>Conclusions: ERAS implementation led to a reduction of LOS </a:t>
            </a:r>
          </a:p>
          <a:p>
            <a:pPr marL="285750" indent="-285750" algn="just">
              <a:buFont typeface="Wingdings" panose="05000000000000000000" pitchFamily="2" charset="2"/>
              <a:buChar char="Ø"/>
            </a:pPr>
            <a:endParaRPr lang="en-US" sz="1000" b="1" dirty="0"/>
          </a:p>
          <a:p>
            <a:pPr marL="285750" indent="-285750" algn="just">
              <a:buFont typeface="Wingdings" panose="05000000000000000000" pitchFamily="2" charset="2"/>
              <a:buChar char="Ø"/>
            </a:pPr>
            <a:endParaRPr lang="it-IT" b="1" dirty="0"/>
          </a:p>
        </p:txBody>
      </p:sp>
      <p:sp>
        <p:nvSpPr>
          <p:cNvPr id="2" name="CasellaDiTesto 1">
            <a:extLst>
              <a:ext uri="{FF2B5EF4-FFF2-40B4-BE49-F238E27FC236}">
                <a16:creationId xmlns:a16="http://schemas.microsoft.com/office/drawing/2014/main" xmlns="" id="{54DFA9D3-57C4-4401-4980-F093E8973791}"/>
              </a:ext>
            </a:extLst>
          </p:cNvPr>
          <p:cNvSpPr txBox="1"/>
          <p:nvPr/>
        </p:nvSpPr>
        <p:spPr>
          <a:xfrm>
            <a:off x="6093656" y="6581001"/>
            <a:ext cx="6098344" cy="276999"/>
          </a:xfrm>
          <a:prstGeom prst="rect">
            <a:avLst/>
          </a:prstGeom>
          <a:noFill/>
        </p:spPr>
        <p:txBody>
          <a:bodyPr wrap="square">
            <a:spAutoFit/>
          </a:bodyPr>
          <a:lstStyle/>
          <a:p>
            <a:pPr algn="r"/>
            <a:r>
              <a:rPr lang="it-IT" sz="1200" b="1" i="1" dirty="0" err="1"/>
              <a:t>Skovgaard</a:t>
            </a:r>
            <a:r>
              <a:rPr lang="it-IT" sz="1200" b="1" i="1" dirty="0"/>
              <a:t> DM et al. Ernia. (</a:t>
            </a:r>
            <a:r>
              <a:rPr lang="it-IT" sz="1200" b="1" i="1" dirty="0">
                <a:effectLst/>
              </a:rPr>
              <a:t>2021) 25(4):1027-1034</a:t>
            </a:r>
            <a:endParaRPr lang="it-IT" sz="1200" b="1" i="1" dirty="0"/>
          </a:p>
        </p:txBody>
      </p:sp>
    </p:spTree>
    <p:extLst>
      <p:ext uri="{BB962C8B-B14F-4D97-AF65-F5344CB8AC3E}">
        <p14:creationId xmlns:p14="http://schemas.microsoft.com/office/powerpoint/2010/main" val="357286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P spid="33" grpId="0" animBg="1"/>
      <p:bldP spid="34" grpId="0"/>
      <p:bldP spid="35" grpId="0" animBg="1"/>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a:extLst>
              <a:ext uri="{FF2B5EF4-FFF2-40B4-BE49-F238E27FC236}">
                <a16:creationId xmlns:a16="http://schemas.microsoft.com/office/drawing/2014/main" xmlns="" id="{FEF4A367-898D-E90A-FFBE-1066C70F3338}"/>
              </a:ext>
            </a:extLst>
          </p:cNvPr>
          <p:cNvGrpSpPr/>
          <p:nvPr/>
        </p:nvGrpSpPr>
        <p:grpSpPr>
          <a:xfrm>
            <a:off x="852203" y="148703"/>
            <a:ext cx="10519126" cy="1076570"/>
            <a:chOff x="1229710" y="148703"/>
            <a:chExt cx="10519126" cy="1076570"/>
          </a:xfrm>
        </p:grpSpPr>
        <p:pic>
          <p:nvPicPr>
            <p:cNvPr id="5" name="Immagine 4">
              <a:extLst>
                <a:ext uri="{FF2B5EF4-FFF2-40B4-BE49-F238E27FC236}">
                  <a16:creationId xmlns:a16="http://schemas.microsoft.com/office/drawing/2014/main" xmlns="" id="{57C3B550-D8B2-A2C9-B3B4-8565A935B5C8}"/>
                </a:ext>
              </a:extLst>
            </p:cNvPr>
            <p:cNvPicPr>
              <a:picLocks noChangeAspect="1"/>
            </p:cNvPicPr>
            <p:nvPr/>
          </p:nvPicPr>
          <p:blipFill>
            <a:blip r:embed="rId3"/>
            <a:stretch>
              <a:fillRect/>
            </a:stretch>
          </p:blipFill>
          <p:spPr>
            <a:xfrm>
              <a:off x="1229710" y="148703"/>
              <a:ext cx="8680907" cy="1076570"/>
            </a:xfrm>
            <a:prstGeom prst="rect">
              <a:avLst/>
            </a:prstGeom>
          </p:spPr>
        </p:pic>
        <p:pic>
          <p:nvPicPr>
            <p:cNvPr id="6" name="Picture 6" descr="Prof. Giampiero Campanelli, editor in chief per la rivista Hernia">
              <a:extLst>
                <a:ext uri="{FF2B5EF4-FFF2-40B4-BE49-F238E27FC236}">
                  <a16:creationId xmlns:a16="http://schemas.microsoft.com/office/drawing/2014/main" xmlns="" id="{608916D7-7A98-94F0-42A5-A9B7585502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354" r="41664" b="31731"/>
            <a:stretch/>
          </p:blipFill>
          <p:spPr bwMode="auto">
            <a:xfrm>
              <a:off x="9910617" y="148704"/>
              <a:ext cx="1838219" cy="1076569"/>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Immagine 8">
            <a:extLst>
              <a:ext uri="{FF2B5EF4-FFF2-40B4-BE49-F238E27FC236}">
                <a16:creationId xmlns:a16="http://schemas.microsoft.com/office/drawing/2014/main" xmlns="" id="{69A9D6FD-694E-2E5E-7312-4AA95A4CF80A}"/>
              </a:ext>
            </a:extLst>
          </p:cNvPr>
          <p:cNvPicPr>
            <a:picLocks noChangeAspect="1"/>
          </p:cNvPicPr>
          <p:nvPr/>
        </p:nvPicPr>
        <p:blipFill>
          <a:blip r:embed="rId5"/>
          <a:stretch>
            <a:fillRect/>
          </a:stretch>
        </p:blipFill>
        <p:spPr>
          <a:xfrm>
            <a:off x="334651" y="1595377"/>
            <a:ext cx="5765861" cy="1076570"/>
          </a:xfrm>
          <a:prstGeom prst="rect">
            <a:avLst/>
          </a:prstGeom>
        </p:spPr>
      </p:pic>
      <p:pic>
        <p:nvPicPr>
          <p:cNvPr id="11" name="Immagine 10">
            <a:extLst>
              <a:ext uri="{FF2B5EF4-FFF2-40B4-BE49-F238E27FC236}">
                <a16:creationId xmlns:a16="http://schemas.microsoft.com/office/drawing/2014/main" xmlns="" id="{5B6086F5-B54F-0A61-D01D-F567C246F525}"/>
              </a:ext>
            </a:extLst>
          </p:cNvPr>
          <p:cNvPicPr>
            <a:picLocks noChangeAspect="1"/>
          </p:cNvPicPr>
          <p:nvPr/>
        </p:nvPicPr>
        <p:blipFill>
          <a:blip r:embed="rId6"/>
          <a:stretch>
            <a:fillRect/>
          </a:stretch>
        </p:blipFill>
        <p:spPr>
          <a:xfrm>
            <a:off x="6285191" y="1613569"/>
            <a:ext cx="5512676" cy="1118226"/>
          </a:xfrm>
          <a:prstGeom prst="rect">
            <a:avLst/>
          </a:prstGeom>
        </p:spPr>
      </p:pic>
      <p:pic>
        <p:nvPicPr>
          <p:cNvPr id="13" name="Immagine 12">
            <a:extLst>
              <a:ext uri="{FF2B5EF4-FFF2-40B4-BE49-F238E27FC236}">
                <a16:creationId xmlns:a16="http://schemas.microsoft.com/office/drawing/2014/main" xmlns="" id="{2C026F04-0185-1D3B-B740-B8C1775C9E82}"/>
              </a:ext>
            </a:extLst>
          </p:cNvPr>
          <p:cNvPicPr>
            <a:picLocks noChangeAspect="1"/>
          </p:cNvPicPr>
          <p:nvPr/>
        </p:nvPicPr>
        <p:blipFill>
          <a:blip r:embed="rId7"/>
          <a:stretch>
            <a:fillRect/>
          </a:stretch>
        </p:blipFill>
        <p:spPr>
          <a:xfrm>
            <a:off x="334651" y="3071613"/>
            <a:ext cx="5765860" cy="1005693"/>
          </a:xfrm>
          <a:prstGeom prst="rect">
            <a:avLst/>
          </a:prstGeom>
        </p:spPr>
      </p:pic>
      <p:pic>
        <p:nvPicPr>
          <p:cNvPr id="15" name="Immagine 14">
            <a:extLst>
              <a:ext uri="{FF2B5EF4-FFF2-40B4-BE49-F238E27FC236}">
                <a16:creationId xmlns:a16="http://schemas.microsoft.com/office/drawing/2014/main" xmlns="" id="{A3C63316-901F-C1FA-6C5C-0919DCB7488E}"/>
              </a:ext>
            </a:extLst>
          </p:cNvPr>
          <p:cNvPicPr>
            <a:picLocks noChangeAspect="1"/>
          </p:cNvPicPr>
          <p:nvPr/>
        </p:nvPicPr>
        <p:blipFill>
          <a:blip r:embed="rId8"/>
          <a:stretch>
            <a:fillRect/>
          </a:stretch>
        </p:blipFill>
        <p:spPr>
          <a:xfrm>
            <a:off x="6285191" y="3058273"/>
            <a:ext cx="5512676" cy="1005693"/>
          </a:xfrm>
          <a:prstGeom prst="rect">
            <a:avLst/>
          </a:prstGeom>
        </p:spPr>
      </p:pic>
      <p:pic>
        <p:nvPicPr>
          <p:cNvPr id="17" name="Immagine 16">
            <a:extLst>
              <a:ext uri="{FF2B5EF4-FFF2-40B4-BE49-F238E27FC236}">
                <a16:creationId xmlns:a16="http://schemas.microsoft.com/office/drawing/2014/main" xmlns="" id="{92B4ADC4-21A2-0B3F-D52E-AF5E88AB12A9}"/>
              </a:ext>
            </a:extLst>
          </p:cNvPr>
          <p:cNvPicPr>
            <a:picLocks noChangeAspect="1"/>
          </p:cNvPicPr>
          <p:nvPr/>
        </p:nvPicPr>
        <p:blipFill>
          <a:blip r:embed="rId9"/>
          <a:stretch>
            <a:fillRect/>
          </a:stretch>
        </p:blipFill>
        <p:spPr>
          <a:xfrm>
            <a:off x="334651" y="4313796"/>
            <a:ext cx="5671267" cy="1381318"/>
          </a:xfrm>
          <a:prstGeom prst="rect">
            <a:avLst/>
          </a:prstGeom>
        </p:spPr>
      </p:pic>
      <p:sp>
        <p:nvSpPr>
          <p:cNvPr id="19" name="CasellaDiTesto 18">
            <a:extLst>
              <a:ext uri="{FF2B5EF4-FFF2-40B4-BE49-F238E27FC236}">
                <a16:creationId xmlns:a16="http://schemas.microsoft.com/office/drawing/2014/main" xmlns="" id="{C4C1CFD9-50B2-8F75-76DF-B3659027F0E8}"/>
              </a:ext>
            </a:extLst>
          </p:cNvPr>
          <p:cNvSpPr txBox="1"/>
          <p:nvPr/>
        </p:nvSpPr>
        <p:spPr>
          <a:xfrm>
            <a:off x="1296158" y="1299972"/>
            <a:ext cx="3842845" cy="338554"/>
          </a:xfrm>
          <a:prstGeom prst="rect">
            <a:avLst/>
          </a:prstGeom>
          <a:noFill/>
        </p:spPr>
        <p:txBody>
          <a:bodyPr wrap="square">
            <a:spAutoFit/>
          </a:bodyPr>
          <a:lstStyle/>
          <a:p>
            <a:r>
              <a:rPr lang="en-US" sz="1600" b="1" i="1"/>
              <a:t>Time to discontinuation of narcotics</a:t>
            </a:r>
            <a:endParaRPr lang="it-IT" sz="1600" b="1" i="1" dirty="0"/>
          </a:p>
        </p:txBody>
      </p:sp>
      <p:sp>
        <p:nvSpPr>
          <p:cNvPr id="21" name="CasellaDiTesto 20">
            <a:extLst>
              <a:ext uri="{FF2B5EF4-FFF2-40B4-BE49-F238E27FC236}">
                <a16:creationId xmlns:a16="http://schemas.microsoft.com/office/drawing/2014/main" xmlns="" id="{ED550B33-3FF8-9B61-5F84-97C6E0E8F1CE}"/>
              </a:ext>
            </a:extLst>
          </p:cNvPr>
          <p:cNvSpPr txBox="1"/>
          <p:nvPr/>
        </p:nvSpPr>
        <p:spPr>
          <a:xfrm>
            <a:off x="7948264" y="1291303"/>
            <a:ext cx="2567337" cy="338554"/>
          </a:xfrm>
          <a:prstGeom prst="rect">
            <a:avLst/>
          </a:prstGeom>
          <a:noFill/>
        </p:spPr>
        <p:txBody>
          <a:bodyPr wrap="square">
            <a:spAutoFit/>
          </a:bodyPr>
          <a:lstStyle/>
          <a:p>
            <a:r>
              <a:rPr lang="it-IT" sz="1600" b="1" i="1" dirty="0"/>
              <a:t>Time to Foley </a:t>
            </a:r>
            <a:r>
              <a:rPr lang="it-IT" sz="1600" b="1" i="1" dirty="0" err="1"/>
              <a:t>removal</a:t>
            </a:r>
            <a:endParaRPr lang="it-IT" sz="1600" b="1" i="1" dirty="0"/>
          </a:p>
        </p:txBody>
      </p:sp>
      <p:sp>
        <p:nvSpPr>
          <p:cNvPr id="23" name="CasellaDiTesto 22">
            <a:extLst>
              <a:ext uri="{FF2B5EF4-FFF2-40B4-BE49-F238E27FC236}">
                <a16:creationId xmlns:a16="http://schemas.microsoft.com/office/drawing/2014/main" xmlns="" id="{B8ED8568-3F59-AB27-6ED0-D087A8F26A27}"/>
              </a:ext>
            </a:extLst>
          </p:cNvPr>
          <p:cNvSpPr txBox="1"/>
          <p:nvPr/>
        </p:nvSpPr>
        <p:spPr>
          <a:xfrm>
            <a:off x="1296158" y="2798452"/>
            <a:ext cx="3516839" cy="338554"/>
          </a:xfrm>
          <a:prstGeom prst="rect">
            <a:avLst/>
          </a:prstGeom>
          <a:noFill/>
        </p:spPr>
        <p:txBody>
          <a:bodyPr wrap="square">
            <a:spAutoFit/>
          </a:bodyPr>
          <a:lstStyle/>
          <a:p>
            <a:r>
              <a:rPr lang="en-US" sz="1600" b="1" i="1" dirty="0"/>
              <a:t>Time to return to bowel function</a:t>
            </a:r>
            <a:endParaRPr lang="it-IT" sz="1600" b="1" i="1" dirty="0"/>
          </a:p>
        </p:txBody>
      </p:sp>
      <p:sp>
        <p:nvSpPr>
          <p:cNvPr id="25" name="CasellaDiTesto 24">
            <a:extLst>
              <a:ext uri="{FF2B5EF4-FFF2-40B4-BE49-F238E27FC236}">
                <a16:creationId xmlns:a16="http://schemas.microsoft.com/office/drawing/2014/main" xmlns="" id="{8CB3AB82-DF30-ECBF-E2EC-6222DB9C8437}"/>
              </a:ext>
            </a:extLst>
          </p:cNvPr>
          <p:cNvSpPr txBox="1"/>
          <p:nvPr/>
        </p:nvSpPr>
        <p:spPr>
          <a:xfrm>
            <a:off x="7720413" y="2785112"/>
            <a:ext cx="3023038" cy="338554"/>
          </a:xfrm>
          <a:prstGeom prst="rect">
            <a:avLst/>
          </a:prstGeom>
          <a:noFill/>
        </p:spPr>
        <p:txBody>
          <a:bodyPr wrap="square">
            <a:spAutoFit/>
          </a:bodyPr>
          <a:lstStyle/>
          <a:p>
            <a:r>
              <a:rPr lang="en-US" sz="1600" b="1" i="1" dirty="0"/>
              <a:t>Time to return to regular diet</a:t>
            </a:r>
            <a:endParaRPr lang="it-IT" sz="1600" b="1" i="1" dirty="0"/>
          </a:p>
        </p:txBody>
      </p:sp>
      <p:sp>
        <p:nvSpPr>
          <p:cNvPr id="27" name="CasellaDiTesto 26">
            <a:extLst>
              <a:ext uri="{FF2B5EF4-FFF2-40B4-BE49-F238E27FC236}">
                <a16:creationId xmlns:a16="http://schemas.microsoft.com/office/drawing/2014/main" xmlns="" id="{9775D39D-F5EA-06CB-F5D7-D728F3177607}"/>
              </a:ext>
            </a:extLst>
          </p:cNvPr>
          <p:cNvSpPr txBox="1"/>
          <p:nvPr/>
        </p:nvSpPr>
        <p:spPr>
          <a:xfrm>
            <a:off x="1974075" y="4018768"/>
            <a:ext cx="1782631" cy="338554"/>
          </a:xfrm>
          <a:prstGeom prst="rect">
            <a:avLst/>
          </a:prstGeom>
          <a:noFill/>
        </p:spPr>
        <p:txBody>
          <a:bodyPr wrap="square">
            <a:spAutoFit/>
          </a:bodyPr>
          <a:lstStyle/>
          <a:p>
            <a:r>
              <a:rPr lang="it-IT" sz="1600" b="1" i="1" dirty="0" err="1"/>
              <a:t>Readmission</a:t>
            </a:r>
            <a:endParaRPr lang="it-IT" sz="1600" b="1" i="1" dirty="0"/>
          </a:p>
        </p:txBody>
      </p:sp>
      <p:pic>
        <p:nvPicPr>
          <p:cNvPr id="29" name="Immagine 28">
            <a:extLst>
              <a:ext uri="{FF2B5EF4-FFF2-40B4-BE49-F238E27FC236}">
                <a16:creationId xmlns:a16="http://schemas.microsoft.com/office/drawing/2014/main" xmlns="" id="{CA7B743C-6F48-4E32-B409-0BC2D4768744}"/>
              </a:ext>
            </a:extLst>
          </p:cNvPr>
          <p:cNvPicPr>
            <a:picLocks noChangeAspect="1"/>
          </p:cNvPicPr>
          <p:nvPr/>
        </p:nvPicPr>
        <p:blipFill>
          <a:blip r:embed="rId10"/>
          <a:stretch>
            <a:fillRect/>
          </a:stretch>
        </p:blipFill>
        <p:spPr>
          <a:xfrm>
            <a:off x="6285191" y="4283724"/>
            <a:ext cx="5512676" cy="1381318"/>
          </a:xfrm>
          <a:prstGeom prst="rect">
            <a:avLst/>
          </a:prstGeom>
        </p:spPr>
      </p:pic>
      <p:sp>
        <p:nvSpPr>
          <p:cNvPr id="31" name="CasellaDiTesto 30">
            <a:extLst>
              <a:ext uri="{FF2B5EF4-FFF2-40B4-BE49-F238E27FC236}">
                <a16:creationId xmlns:a16="http://schemas.microsoft.com/office/drawing/2014/main" xmlns="" id="{9F19E62A-957B-6567-1104-8A9313BB950B}"/>
              </a:ext>
            </a:extLst>
          </p:cNvPr>
          <p:cNvSpPr txBox="1"/>
          <p:nvPr/>
        </p:nvSpPr>
        <p:spPr>
          <a:xfrm>
            <a:off x="7953520" y="3989987"/>
            <a:ext cx="2562081" cy="338554"/>
          </a:xfrm>
          <a:prstGeom prst="rect">
            <a:avLst/>
          </a:prstGeom>
          <a:noFill/>
        </p:spPr>
        <p:txBody>
          <a:bodyPr wrap="square">
            <a:spAutoFit/>
          </a:bodyPr>
          <a:lstStyle/>
          <a:p>
            <a:r>
              <a:rPr lang="it-IT" sz="1600" b="1" i="1" dirty="0" err="1"/>
              <a:t>Length</a:t>
            </a:r>
            <a:r>
              <a:rPr lang="it-IT" sz="1600" b="1" i="1" dirty="0"/>
              <a:t> of hospital stay</a:t>
            </a:r>
          </a:p>
        </p:txBody>
      </p:sp>
      <p:sp>
        <p:nvSpPr>
          <p:cNvPr id="33" name="CasellaDiTesto 32">
            <a:extLst>
              <a:ext uri="{FF2B5EF4-FFF2-40B4-BE49-F238E27FC236}">
                <a16:creationId xmlns:a16="http://schemas.microsoft.com/office/drawing/2014/main" xmlns="" id="{00B4785C-87A2-DA1E-BCBF-3BFECF7C142A}"/>
              </a:ext>
            </a:extLst>
          </p:cNvPr>
          <p:cNvSpPr txBox="1"/>
          <p:nvPr/>
        </p:nvSpPr>
        <p:spPr>
          <a:xfrm>
            <a:off x="963209" y="5748132"/>
            <a:ext cx="10498317" cy="954107"/>
          </a:xfrm>
          <a:prstGeom prst="rect">
            <a:avLst/>
          </a:prstGeom>
          <a:noFill/>
        </p:spPr>
        <p:txBody>
          <a:bodyPr wrap="square">
            <a:spAutoFit/>
          </a:bodyPr>
          <a:lstStyle/>
          <a:p>
            <a:pPr algn="just"/>
            <a:r>
              <a:rPr lang="en-US" sz="1600" b="1" dirty="0">
                <a:solidFill>
                  <a:srgbClr val="FF0000"/>
                </a:solidFill>
              </a:rPr>
              <a:t>There were no statistically significant differences between the ERAS and Control groups regarding the time to discontinuation of narcotics, time to urinary catheter (Foley) removal, time to return to regular diet, and readmission rate</a:t>
            </a:r>
          </a:p>
          <a:p>
            <a:pPr algn="just"/>
            <a:endParaRPr lang="en-US" sz="600" b="1" dirty="0">
              <a:solidFill>
                <a:srgbClr val="FF0000"/>
              </a:solidFill>
            </a:endParaRPr>
          </a:p>
          <a:p>
            <a:pPr algn="just"/>
            <a:r>
              <a:rPr lang="en-US" sz="1600" b="1" dirty="0">
                <a:solidFill>
                  <a:srgbClr val="FF0000"/>
                </a:solidFill>
              </a:rPr>
              <a:t>Length of hospital stay was significantly shorter in the ERAS + compared to the Control group</a:t>
            </a:r>
            <a:endParaRPr lang="it-IT" sz="1600" b="1" dirty="0">
              <a:solidFill>
                <a:srgbClr val="FF0000"/>
              </a:solidFill>
            </a:endParaRPr>
          </a:p>
        </p:txBody>
      </p:sp>
      <p:sp>
        <p:nvSpPr>
          <p:cNvPr id="34" name="Ovale 33">
            <a:extLst>
              <a:ext uri="{FF2B5EF4-FFF2-40B4-BE49-F238E27FC236}">
                <a16:creationId xmlns:a16="http://schemas.microsoft.com/office/drawing/2014/main" xmlns="" id="{EED2FAC3-551D-D172-7EE8-21C0137A9FD2}"/>
              </a:ext>
            </a:extLst>
          </p:cNvPr>
          <p:cNvSpPr/>
          <p:nvPr/>
        </p:nvSpPr>
        <p:spPr>
          <a:xfrm>
            <a:off x="630622" y="5858493"/>
            <a:ext cx="161041" cy="104643"/>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a:extLst>
              <a:ext uri="{FF2B5EF4-FFF2-40B4-BE49-F238E27FC236}">
                <a16:creationId xmlns:a16="http://schemas.microsoft.com/office/drawing/2014/main" xmlns="" id="{16EF81EE-7F69-F15D-0C88-DD614F8C5496}"/>
              </a:ext>
            </a:extLst>
          </p:cNvPr>
          <p:cNvSpPr/>
          <p:nvPr/>
        </p:nvSpPr>
        <p:spPr>
          <a:xfrm>
            <a:off x="641128" y="6468107"/>
            <a:ext cx="161041" cy="104643"/>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xmlns="" id="{81CB42C4-EF1C-38B6-2709-4FF4E03DC028}"/>
              </a:ext>
            </a:extLst>
          </p:cNvPr>
          <p:cNvSpPr txBox="1"/>
          <p:nvPr/>
        </p:nvSpPr>
        <p:spPr>
          <a:xfrm>
            <a:off x="6093656" y="6581001"/>
            <a:ext cx="6098344" cy="276999"/>
          </a:xfrm>
          <a:prstGeom prst="rect">
            <a:avLst/>
          </a:prstGeom>
          <a:noFill/>
        </p:spPr>
        <p:txBody>
          <a:bodyPr wrap="square">
            <a:spAutoFit/>
          </a:bodyPr>
          <a:lstStyle/>
          <a:p>
            <a:pPr algn="r"/>
            <a:r>
              <a:rPr lang="it-IT" sz="1200" b="1" i="1" dirty="0"/>
              <a:t>Sartori A et al. Ernia. (</a:t>
            </a:r>
            <a:r>
              <a:rPr lang="it-IT" sz="1200" b="1" i="1" dirty="0">
                <a:effectLst/>
              </a:rPr>
              <a:t>2021) 25(2):501-521</a:t>
            </a:r>
            <a:endParaRPr lang="it-IT" sz="1200" b="1" i="1" dirty="0"/>
          </a:p>
        </p:txBody>
      </p:sp>
    </p:spTree>
    <p:extLst>
      <p:ext uri="{BB962C8B-B14F-4D97-AF65-F5344CB8AC3E}">
        <p14:creationId xmlns:p14="http://schemas.microsoft.com/office/powerpoint/2010/main" val="2920728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6268</TotalTime>
  <Words>1450</Words>
  <Application>Microsoft Office PowerPoint</Application>
  <PresentationFormat>Widescreen</PresentationFormat>
  <Paragraphs>208</Paragraphs>
  <Slides>26</Slides>
  <Notes>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26</vt:i4>
      </vt:variant>
    </vt:vector>
  </HeadingPairs>
  <TitlesOfParts>
    <vt:vector size="36" baseType="lpstr">
      <vt:lpstr>ＭＳ Ｐゴシック</vt:lpstr>
      <vt:lpstr>Arial</vt:lpstr>
      <vt:lpstr>Arial MT</vt:lpstr>
      <vt:lpstr>Book Antiqua</vt:lpstr>
      <vt:lpstr>Calibri</vt:lpstr>
      <vt:lpstr>Calibri Light</vt:lpstr>
      <vt:lpstr>Courier New</vt:lpstr>
      <vt:lpstr>Times New Roman</vt:lpstr>
      <vt:lpstr>Wingdings</vt:lpstr>
      <vt:lpstr>Tema di Office</vt:lpstr>
      <vt:lpstr>Presentazione standard di PowerPoint</vt:lpstr>
      <vt:lpstr>Presentazione standard di PowerPoint</vt:lpstr>
      <vt:lpstr>Differenziazione dell’offerta chirurgica</vt:lpstr>
      <vt:lpstr>Presentazione standard di PowerPoint</vt:lpstr>
      <vt:lpstr>Presentazione standard di PowerPoint</vt:lpstr>
      <vt:lpstr>Fattori legati al paziente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 35</dc:creator>
  <cp:lastModifiedBy>Ugo Bardi</cp:lastModifiedBy>
  <cp:revision>92</cp:revision>
  <dcterms:created xsi:type="dcterms:W3CDTF">2023-10-26T15:08:54Z</dcterms:created>
  <dcterms:modified xsi:type="dcterms:W3CDTF">2023-11-06T15:21:22Z</dcterms:modified>
</cp:coreProperties>
</file>